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3455"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hu-HU"/>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hu-H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b="0" u="none" dirty="0"/>
              <a:t>A következő bemutató 11 éves és annál idősebb fiatalok számára készült. A bemutató megtartásához, az irányított beszélgetések lefolytatásához, a videók lejátszásához és a tanulók kódolási tevékenységéhez szükséges idő az ajánlásunk szerint 90 perc. </a:t>
            </a:r>
            <a:endParaRPr lang="hu-HU" b="1" u="sng" dirty="0"/>
          </a:p>
          <a:p>
            <a:endParaRPr lang="hu-HU" b="1" u="sng" dirty="0"/>
          </a:p>
          <a:p>
            <a:r>
              <a:rPr lang="hu-HU" b="1" u="sng" dirty="0"/>
              <a:t>MINTASZÖVEG: </a:t>
            </a:r>
          </a:p>
          <a:p>
            <a:endParaRPr lang="hu-HU" b="1" u="sng" dirty="0"/>
          </a:p>
          <a:p>
            <a:pPr>
              <a:defRPr/>
            </a:pPr>
            <a:r>
              <a:rPr lang="hu-HU" dirty="0"/>
              <a:t>„</a:t>
            </a:r>
            <a:r>
              <a:rPr lang="hu-HU" kern="1200" dirty="0">
                <a:effectLst/>
                <a:latin typeface="+mn-lt"/>
              </a:rPr>
              <a:t>Sziasztok! &lt;név&gt; vagyok, a &lt;szervezet&gt;-től. Üdvözöllek benneteket az ez évi Hour of Code™-ban! </a:t>
            </a:r>
            <a:r>
              <a:rPr lang="hu-HU" dirty="0"/>
              <a:t>Az </a:t>
            </a:r>
            <a:r>
              <a:rPr lang="hu-HU" kern="1200" dirty="0">
                <a:effectLst/>
                <a:latin typeface="+mn-lt"/>
              </a:rPr>
              <a:t>Hour of Code™</a:t>
            </a:r>
            <a:r>
              <a:rPr lang="hu-HU" dirty="0"/>
              <a:t> egy, </a:t>
            </a:r>
            <a:r>
              <a:rPr lang="hu-HU" kern="1200" dirty="0">
                <a:effectLst/>
                <a:latin typeface="+mn-lt"/>
              </a:rPr>
              <a:t>a Code.org szervezet által elindított globális mozgalom, amelyet azért hoztak létre, hogy eloszlassa a kódolás körüli rejtélyt, és megmutassa, hogy bárki elsajátíthatja a kódolás alapjait. Ma ti is a részesei lesztek ennek a kezdeményezésnek,</a:t>
            </a:r>
            <a:r>
              <a:rPr lang="hu-HU" dirty="0"/>
              <a:t> ha végigcsináljátok a Microsoft új Minecraft Hour of Code™ oktatóprogramja által előírt feladatokat. Mielőtt azonban belekezdenénk, beszéljünk egy kicsit arról, hogy mi a kódolás a </a:t>
            </a:r>
            <a:r>
              <a:rPr lang="hu-HU" i="1" dirty="0"/>
              <a:t>valóságban</a:t>
            </a:r>
            <a:r>
              <a:rPr lang="hu-HU" dirty="0"/>
              <a:t>, miért fontos, és milyen pozitív hatásai lehetnek a mindennapjainkra!”</a:t>
            </a:r>
            <a:endParaRPr lang="hu-HU" b="1" u="sng" dirty="0"/>
          </a:p>
          <a:p>
            <a:endParaRPr lang="hu-HU" b="1" u="sng" dirty="0"/>
          </a:p>
          <a:p>
            <a:r>
              <a:rPr lang="hu-HU" b="1" u="sng" dirty="0"/>
              <a:t>A DIA CÉLJA:</a:t>
            </a:r>
            <a:r>
              <a:rPr lang="hu-HU" dirty="0"/>
              <a:t> </a:t>
            </a:r>
          </a:p>
          <a:p>
            <a:endParaRPr lang="hu-HU" b="0" u="none" baseline="0" dirty="0"/>
          </a:p>
          <a:p>
            <a:r>
              <a:rPr lang="hu-HU" b="0" u="none" baseline="0" dirty="0"/>
              <a:t>A résztvevők Hour of Code™ iránti érdeklődésének a felkeltése!</a:t>
            </a:r>
          </a:p>
          <a:p>
            <a:endParaRPr lang="hu-HU" b="0" u="none" baseline="0" dirty="0"/>
          </a:p>
          <a:p>
            <a:r>
              <a:rPr lang="hu-HU" sz="1200" b="1" u="sng" kern="1200" dirty="0">
                <a:solidFill>
                  <a:schemeClr val="tx1"/>
                </a:solidFill>
                <a:effectLst/>
                <a:latin typeface="+mn-lt"/>
              </a:rPr>
              <a:t>MEGJEGYZÉS A KÖZVETÍTŐNEK:</a:t>
            </a:r>
          </a:p>
          <a:p>
            <a:r>
              <a:rPr lang="hu-HU" sz="1200" kern="1200" dirty="0">
                <a:solidFill>
                  <a:schemeClr val="tx1"/>
                </a:solidFill>
                <a:effectLst/>
                <a:latin typeface="+mn-lt"/>
              </a:rPr>
              <a:t>Az esemény bemutatócsomagjában található diák többségét úgy tervezték, hogy csak röviden, többnyire néhány másodpercre mutassák a mondanivaló vizuális megerősítésére, hogy a hallgatóság számára a bemutató egy gyors, beszélgetéses élmény legyen.</a:t>
            </a:r>
            <a:endParaRPr lang="hu-HU" b="1" u="sng" dirty="0"/>
          </a:p>
          <a:p>
            <a:endParaRPr lang="hu-HU" b="1" dirty="0"/>
          </a:p>
          <a:p>
            <a:r>
              <a:rPr lang="hu-HU" b="1" u="sng" dirty="0"/>
              <a:t>UTASÍTÁSOK A DIA KÉPEIRE VONATKOZÓAN:</a:t>
            </a:r>
          </a:p>
          <a:p>
            <a:r>
              <a:rPr lang="hu-HU" sz="1200" b="0" u="none" kern="1200" baseline="0" dirty="0">
                <a:solidFill>
                  <a:schemeClr val="tx1"/>
                </a:solidFill>
                <a:effectLst/>
                <a:latin typeface="+mn-lt"/>
              </a:rPr>
              <a:t>A kép az Hour of Code™ eseményeken való globális részvételt fejezi ki.</a:t>
            </a:r>
            <a:endParaRPr lang="hu-HU"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hu-HU"/>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„Sokféle célotok elérésében segíthet, pl. egy blog, webhely vagy alkalmazás létrehozásában a barátaitokkal.”</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r>
              <a:rPr lang="hu-HU" b="1" u="sng" dirty="0"/>
              <a:t>A DIA CÉLJA:</a:t>
            </a:r>
          </a:p>
          <a:p>
            <a:endParaRPr lang="hu-HU" b="1" u="sng" dirty="0"/>
          </a:p>
          <a:p>
            <a:r>
              <a:rPr lang="hu-HU" sz="1200" kern="1200" dirty="0">
                <a:solidFill>
                  <a:schemeClr val="tx1"/>
                </a:solidFill>
                <a:effectLst/>
                <a:latin typeface="+mn-lt"/>
              </a:rPr>
              <a:t>A 9–12. diákon képekben mutatjuk be a fiataloknak, hogy milyen szórakoztató is lehet a kódolás. Nagyon szeretnénk hangsúlyozni, hogy a kódolás: </a:t>
            </a:r>
            <a:endParaRPr lang="hu-HU" dirty="0">
              <a:effectLst/>
            </a:endParaRPr>
          </a:p>
          <a:p>
            <a:pPr marL="628650" lvl="1" indent="-171450">
              <a:buFont typeface="Arial"/>
              <a:buChar char="•"/>
            </a:pPr>
            <a:r>
              <a:rPr lang="hu-HU" sz="1200" kern="1200" dirty="0">
                <a:solidFill>
                  <a:schemeClr val="tx1"/>
                </a:solidFill>
                <a:effectLst/>
                <a:latin typeface="+mn-lt"/>
              </a:rPr>
              <a:t>Együttműködést igényel </a:t>
            </a:r>
            <a:endParaRPr lang="hu-HU" dirty="0">
              <a:effectLst/>
            </a:endParaRPr>
          </a:p>
          <a:p>
            <a:pPr marL="628650" lvl="1" indent="-171450">
              <a:buFont typeface="Arial"/>
              <a:buChar char="•"/>
            </a:pPr>
            <a:r>
              <a:rPr lang="hu-HU" sz="1200" kern="1200" dirty="0">
                <a:solidFill>
                  <a:schemeClr val="tx1"/>
                </a:solidFill>
                <a:effectLst/>
                <a:latin typeface="+mn-lt"/>
              </a:rPr>
              <a:t>Bármely nem előtt nyitott</a:t>
            </a:r>
            <a:endParaRPr lang="hu-HU" dirty="0">
              <a:effectLst/>
            </a:endParaRPr>
          </a:p>
          <a:p>
            <a:pPr marL="628650" lvl="1" indent="-171450">
              <a:buFont typeface="Arial"/>
              <a:buChar char="•"/>
            </a:pPr>
            <a:r>
              <a:rPr lang="hu-HU" sz="1200" kern="1200" dirty="0">
                <a:solidFill>
                  <a:schemeClr val="tx1"/>
                </a:solidFill>
                <a:effectLst/>
                <a:latin typeface="+mn-lt"/>
              </a:rPr>
              <a:t>Introvertáltaknak és extrovertáltaknak is való </a:t>
            </a:r>
            <a:endParaRPr lang="hu-HU" dirty="0">
              <a:effectLst/>
            </a:endParaRPr>
          </a:p>
          <a:p>
            <a:pPr marL="628650" lvl="1" indent="-171450">
              <a:buFont typeface="Arial"/>
              <a:buChar char="•"/>
            </a:pPr>
            <a:r>
              <a:rPr lang="hu-HU" sz="1200" kern="1200" dirty="0">
                <a:solidFill>
                  <a:schemeClr val="tx1"/>
                </a:solidFill>
                <a:effectLst/>
                <a:latin typeface="+mn-lt"/>
              </a:rPr>
              <a:t>A problémamegoldásról szól. A kódoláshoz valójában nem sok matematikai ismeret szükséges. </a:t>
            </a:r>
            <a:endParaRPr lang="hu-HU" dirty="0">
              <a:effectLst/>
            </a:endParaRPr>
          </a:p>
          <a:p>
            <a:pPr marL="628650" lvl="1" indent="-171450">
              <a:buFont typeface="Arial"/>
              <a:buChar char="•"/>
            </a:pPr>
            <a:r>
              <a:rPr lang="hu-HU" sz="1200" kern="1200" dirty="0">
                <a:solidFill>
                  <a:schemeClr val="tx1"/>
                </a:solidFill>
                <a:effectLst/>
                <a:latin typeface="+mn-lt"/>
              </a:rPr>
              <a:t>Olyan embernek való, akik számítógép használatával szeretnék kiélni a szenvedélyüket </a:t>
            </a:r>
            <a:endParaRPr lang="hu-HU" dirty="0">
              <a:effectLst/>
            </a:endParaRP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Ha le akarja cserélni ezt a képet, figyeljen rá, hogy az új kép megfeleljen a következő feltételeknek: </a:t>
            </a:r>
            <a:endParaRPr lang="hu-HU" dirty="0"/>
          </a:p>
          <a:p>
            <a:pPr marL="628650" lvl="1" indent="-171450">
              <a:buFont typeface="Arial"/>
              <a:buChar char="•"/>
            </a:pPr>
            <a:r>
              <a:rPr lang="hu-HU" sz="1200" kern="1200" dirty="0">
                <a:solidFill>
                  <a:schemeClr val="tx1"/>
                </a:solidFill>
                <a:effectLst/>
                <a:latin typeface="+mn-lt"/>
              </a:rPr>
              <a:t>Kiskamasz-/középiskolás korú fiúkat és lányokat mutat </a:t>
            </a:r>
            <a:endParaRPr lang="hu-HU" dirty="0">
              <a:effectLst/>
            </a:endParaRPr>
          </a:p>
          <a:p>
            <a:pPr marL="628650" lvl="1" indent="-171450">
              <a:buFont typeface="Arial"/>
              <a:buChar char="•"/>
            </a:pPr>
            <a:r>
              <a:rPr lang="hu-HU" sz="1200" kern="1200" dirty="0">
                <a:solidFill>
                  <a:schemeClr val="tx1"/>
                </a:solidFill>
                <a:effectLst/>
                <a:latin typeface="+mn-lt"/>
              </a:rPr>
              <a:t>Azt mutatja, hogy a résztvevők jól érzik magukat a technológia használata közben</a:t>
            </a:r>
            <a:endParaRPr lang="hu-HU" dirty="0">
              <a:effectLst/>
            </a:endParaRPr>
          </a:p>
          <a:p>
            <a:pPr marL="628650" lvl="1" indent="-171450">
              <a:buFont typeface="Arial"/>
              <a:buChar char="•"/>
            </a:pPr>
            <a:r>
              <a:rPr lang="hu-HU" sz="1200" kern="1200" dirty="0">
                <a:solidFill>
                  <a:schemeClr val="tx1"/>
                </a:solidFill>
                <a:effectLst/>
                <a:latin typeface="+mn-lt"/>
              </a:rPr>
              <a:t>Embercsoportot mutat, nem csak egyéneket </a:t>
            </a:r>
            <a:endParaRPr lang="hu-HU" dirty="0">
              <a:effectLst/>
            </a:endParaRPr>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hu-HU"/>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b="0" u="none"/>
              <a:t>„Most pedig mélyedjünk el abban, hogy mi is tulajdonképpen a kódolás.”</a:t>
            </a:r>
          </a:p>
          <a:p>
            <a:endParaRPr lang="hu-HU" b="1" u="sng"/>
          </a:p>
          <a:p>
            <a:r>
              <a:rPr lang="hu-HU" b="1" u="sng"/>
              <a:t>A DIA CÉLJA:</a:t>
            </a:r>
          </a:p>
          <a:p>
            <a:endParaRPr lang="hu-HU" b="1" u="sng"/>
          </a:p>
          <a:p>
            <a:r>
              <a:rPr lang="hu-HU" b="0" u="none"/>
              <a:t>A következő rész előkészítése, és a fiatalok fellelkesítése arra, hogy megtudják, mi is valójában a kódolás.</a:t>
            </a:r>
          </a:p>
          <a:p>
            <a:endParaRPr lang="hu-HU" b="1"/>
          </a:p>
          <a:p>
            <a:r>
              <a:rPr lang="hu-HU" b="1" u="sng"/>
              <a:t>UTASÍTÁSOK A DIA KÉPEIRE VONATKOZÓAN:</a:t>
            </a:r>
            <a:endParaRPr lang="hu-HU" sz="1200" u="sng" kern="1200">
              <a:solidFill>
                <a:schemeClr val="tx1"/>
              </a:solidFill>
              <a:effectLst/>
              <a:latin typeface="+mn-lt"/>
              <a:ea typeface="+mn-ea"/>
              <a:cs typeface="+mn-cs"/>
            </a:endParaRPr>
          </a:p>
          <a:p>
            <a:endParaRPr lang="hu-HU" sz="1200" kern="1200">
              <a:solidFill>
                <a:schemeClr val="tx1"/>
              </a:solidFill>
              <a:effectLst/>
              <a:latin typeface="+mn-lt"/>
              <a:ea typeface="+mn-ea"/>
              <a:cs typeface="+mn-cs"/>
            </a:endParaRPr>
          </a:p>
          <a:p>
            <a:r>
              <a:rPr lang="hu-HU" sz="1200" kern="1200">
                <a:solidFill>
                  <a:schemeClr val="tx1"/>
                </a:solidFill>
                <a:effectLst/>
                <a:latin typeface="+mn-lt"/>
              </a:rPr>
              <a:t>N/A</a:t>
            </a:r>
          </a:p>
          <a:p>
            <a:endParaRPr lang="hu-HU" sz="1200" kern="1200">
              <a:solidFill>
                <a:schemeClr val="tx1"/>
              </a:solidFill>
              <a:effectLst/>
              <a:latin typeface="+mn-lt"/>
              <a:ea typeface="+mn-ea"/>
              <a:cs typeface="+mn-cs"/>
            </a:endParaRPr>
          </a:p>
          <a:p>
            <a:endParaRPr lang="hu-HU"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hu-HU"/>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sz="1200" kern="1200" dirty="0">
                <a:solidFill>
                  <a:schemeClr val="tx1"/>
                </a:solidFill>
                <a:effectLst/>
                <a:latin typeface="+mn-lt"/>
              </a:rPr>
              <a:t>„A kódolás nem csupán egy program megírásáról vagy egy számítógép bizonyos feladatokra való utasításáról szól. Arról szól, hogy hogyan lehet egy problémát újfajta módon megoldani a barátainkkal.”</a:t>
            </a:r>
          </a:p>
          <a:p>
            <a:endParaRPr lang="hu-HU"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p>
          <a:p>
            <a:endParaRPr lang="hu-HU" b="1" u="sng" dirty="0"/>
          </a:p>
          <a:p>
            <a:r>
              <a:rPr lang="hu-HU" b="0" dirty="0"/>
              <a:t>Bemutatni a fiataloknak, hogy a kódoláshoz olyan agy kell, amely szereti a feladványokat, a dolgok rendbe hozását és a megoldások megkeresését.</a:t>
            </a: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dirty="0"/>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le akarja cserélni ezt a képet, figyeljen rá, hogy az új kép megfeleljen a következő feltételeknek: </a:t>
            </a:r>
          </a:p>
          <a:p>
            <a:pPr marL="628650" lvl="1" indent="-171450">
              <a:buFont typeface="Arial"/>
              <a:buChar char="•"/>
            </a:pPr>
            <a:r>
              <a:rPr lang="hu-HU"/>
              <a:t>Egy fiatalokból álló csoport együtt dolgozik, miközben egy számítógépet vagy táblagépet néz.</a:t>
            </a:r>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hu-HU"/>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„A kreativitás ötvözése számítógépek erejével annak érdekében, hogy létrehozzatok valamit olyasmit, ami lelkesít benneteket.”</a:t>
            </a: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endParaRPr lang="hu-HU"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Folytatni a fiatalok kódolással kapcsolatos elképzeléseinek a bővítését. </a:t>
            </a:r>
            <a:endParaRPr lang="hu-HU" b="1" u="sng" dirty="0"/>
          </a:p>
          <a:p>
            <a:endParaRPr lang="hu-HU" b="1" dirty="0"/>
          </a:p>
          <a:p>
            <a:r>
              <a:rPr lang="hu-HU" b="1" u="sng" dirty="0"/>
              <a:t>UTASÍTÁSOK A DIA KÉPEIRE VONATKOZÓAN:</a:t>
            </a:r>
          </a:p>
          <a:p>
            <a:endParaRPr lang="hu-HU"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le akarja cserélni ezt a képet, figyeljen rá, hogy az új kép megfeleljen a következő feltételeknek: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Egy olyan művészeti forma, amelyet általában nem társítanak a kódolással, pl. zene vagy képzőművészet.</a:t>
            </a:r>
            <a:endParaRPr lang="hu-HU" sz="1200" kern="1200" dirty="0">
              <a:solidFill>
                <a:schemeClr val="tx1"/>
              </a:solidFill>
              <a:effectLst/>
              <a:latin typeface="+mn-lt"/>
              <a:ea typeface="+mn-ea"/>
              <a:cs typeface="+mn-cs"/>
            </a:endParaRPr>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hu-HU"/>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b="0" u="none" dirty="0"/>
              <a:t>„Arról is szól, hogy együttműködjünk valami új létrehozásában!”</a:t>
            </a:r>
          </a:p>
          <a:p>
            <a:endParaRPr lang="hu-HU"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hu-HU"/>
              <a:t>Annak a tévhitnek az eloszlatása, hogy a kódolást teljesen egyedül kell csinálni.Bárki kódolhat, mert ez egy mindenki számára hozzáférhető és szórakoztató dolog. </a:t>
            </a:r>
            <a:endParaRPr lang="hu-HU" b="0" u="none" dirty="0"/>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le akarja cserélni ezt a képet, figyeljen rá, hogy az új kép megfeleljen a következő feltételeknek: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Fiatalok csoportja szórakozik.</a:t>
            </a:r>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hu-HU"/>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sz="1200" kern="1200" dirty="0">
                <a:solidFill>
                  <a:schemeClr val="tx1"/>
                </a:solidFill>
                <a:effectLst/>
                <a:latin typeface="+mn-lt"/>
              </a:rPr>
              <a:t>„Mit szerettek csinálni a barátaitokkal?Legyen az bármi – önkénteskedés, sport, divat, videojátékok.”</a:t>
            </a:r>
            <a:endParaRPr lang="hu-HU" b="1" u="sng" dirty="0"/>
          </a:p>
          <a:p>
            <a:endParaRPr lang="hu-HU" b="1" u="sng" dirty="0"/>
          </a:p>
          <a:p>
            <a:r>
              <a:rPr lang="hu-HU" b="1" u="sng" dirty="0"/>
              <a:t>A DIA CÉLJA:</a:t>
            </a:r>
          </a:p>
          <a:p>
            <a:endParaRPr lang="hu-HU" b="1" u="sng" dirty="0"/>
          </a:p>
          <a:p>
            <a:r>
              <a:rPr lang="hu-HU" sz="1200" kern="1200" dirty="0">
                <a:solidFill>
                  <a:schemeClr val="tx1"/>
                </a:solidFill>
                <a:effectLst/>
                <a:latin typeface="+mn-lt"/>
              </a:rPr>
              <a:t>A kódolás társasági tevékenységként való pozicionálása, ami által jobban meg lehet fogni őket.</a:t>
            </a:r>
            <a:endParaRPr lang="hu-HU" b="1" u="sng" dirty="0"/>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hu-HU"/>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b="0" u="none" dirty="0"/>
              <a:t>„A kódolás minden olyan dologhoz kapcsolódhat, amit szerettek csinálni!”</a:t>
            </a:r>
          </a:p>
          <a:p>
            <a:endParaRPr lang="hu-HU" b="0" u="none" baseline="0" dirty="0"/>
          </a:p>
          <a:p>
            <a:r>
              <a:rPr lang="hu-HU" b="0" u="none" baseline="0" dirty="0"/>
              <a:t>*MEGEMLÍTENDŐ PÉLDÁK</a:t>
            </a:r>
          </a:p>
          <a:p>
            <a:pPr marL="628650" lvl="1" indent="-171450">
              <a:buFont typeface="Arial"/>
              <a:buChar char="•"/>
            </a:pPr>
            <a:r>
              <a:rPr lang="hu-HU" sz="1200" kern="1200" dirty="0">
                <a:solidFill>
                  <a:schemeClr val="tx1"/>
                </a:solidFill>
                <a:effectLst/>
                <a:latin typeface="+mn-lt"/>
              </a:rPr>
              <a:t>Aki szereti a </a:t>
            </a:r>
            <a:r>
              <a:rPr lang="hu-HU" sz="1200" b="1" kern="1200" dirty="0">
                <a:solidFill>
                  <a:schemeClr val="tx1"/>
                </a:solidFill>
                <a:effectLst/>
                <a:latin typeface="+mn-lt"/>
              </a:rPr>
              <a:t>videojátékokat</a:t>
            </a:r>
            <a:r>
              <a:rPr lang="hu-HU" sz="1200" kern="1200" dirty="0">
                <a:solidFill>
                  <a:schemeClr val="tx1"/>
                </a:solidFill>
                <a:effectLst/>
                <a:latin typeface="+mn-lt"/>
              </a:rPr>
              <a:t>, a kódolással saját játékokat hozhat létre.</a:t>
            </a:r>
            <a:endParaRPr lang="hu-HU" dirty="0">
              <a:effectLst/>
            </a:endParaRPr>
          </a:p>
          <a:p>
            <a:pPr marL="628650" lvl="1" indent="-171450">
              <a:buFont typeface="Arial"/>
              <a:buChar char="•"/>
            </a:pPr>
            <a:r>
              <a:rPr lang="hu-HU" sz="1200" kern="1200" dirty="0">
                <a:solidFill>
                  <a:schemeClr val="tx1"/>
                </a:solidFill>
                <a:effectLst/>
                <a:latin typeface="+mn-lt"/>
              </a:rPr>
              <a:t>Aki rajong a </a:t>
            </a:r>
            <a:r>
              <a:rPr lang="hu-HU" sz="1200" b="1" kern="1200" dirty="0">
                <a:solidFill>
                  <a:schemeClr val="tx1"/>
                </a:solidFill>
                <a:effectLst/>
                <a:latin typeface="+mn-lt"/>
              </a:rPr>
              <a:t>divatért</a:t>
            </a:r>
            <a:r>
              <a:rPr lang="hu-HU" sz="1200" kern="1200" dirty="0">
                <a:solidFill>
                  <a:schemeClr val="tx1"/>
                </a:solidFill>
                <a:effectLst/>
                <a:latin typeface="+mn-lt"/>
              </a:rPr>
              <a:t>, saját blogot hozhat létre a saját divattipjeinek népszerűsítéséhez.</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Az </a:t>
            </a:r>
            <a:r>
              <a:rPr lang="hu-HU" sz="1200" b="1" kern="1200" dirty="0">
                <a:solidFill>
                  <a:schemeClr val="tx1"/>
                </a:solidFill>
                <a:effectLst/>
                <a:latin typeface="+mn-lt"/>
              </a:rPr>
              <a:t>irodalmat </a:t>
            </a:r>
            <a:r>
              <a:rPr lang="hu-HU" sz="1200" kern="1200" dirty="0">
                <a:solidFill>
                  <a:schemeClr val="tx1"/>
                </a:solidFill>
                <a:effectLst/>
                <a:latin typeface="+mn-lt"/>
              </a:rPr>
              <a:t>kedvelő résztvevők létrehozhatnak egy oldalt a kedvenc havi olvasmányaik megosztására és a személyes kritikájuk közzétételére. </a:t>
            </a:r>
            <a:endParaRPr lang="hu-HU" b="0" u="none" dirty="0"/>
          </a:p>
          <a:p>
            <a:endParaRPr lang="hu-HU" b="1" u="sng" dirty="0"/>
          </a:p>
          <a:p>
            <a:r>
              <a:rPr lang="hu-HU" b="1" u="sng" dirty="0"/>
              <a:t>A DIA CÉLJA:</a:t>
            </a:r>
          </a:p>
          <a:p>
            <a:pPr marL="0" marR="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Mivel ebben az életkorban fontos szerepet játszik a társadalmi befolyás, fontos hangsúlyozni, hogy a kódolás az élet </a:t>
            </a:r>
            <a:r>
              <a:rPr lang="hu-HU" sz="1200" i="1" kern="1200" dirty="0">
                <a:solidFill>
                  <a:schemeClr val="tx1"/>
                </a:solidFill>
                <a:effectLst/>
                <a:latin typeface="+mn-lt"/>
              </a:rPr>
              <a:t>bármely</a:t>
            </a:r>
            <a:r>
              <a:rPr lang="hu-HU" sz="1200" kern="1200" dirty="0">
                <a:solidFill>
                  <a:schemeClr val="tx1"/>
                </a:solidFill>
                <a:effectLst/>
                <a:latin typeface="+mn-lt"/>
              </a:rPr>
              <a:t> területén alkalmazható, nem tér el a normától. </a:t>
            </a:r>
            <a:endParaRPr lang="hu-HU" b="1" u="sng" dirty="0"/>
          </a:p>
          <a:p>
            <a:endParaRPr lang="hu-HU" b="1" dirty="0"/>
          </a:p>
          <a:p>
            <a:r>
              <a:rPr lang="hu-HU" b="1" u="sng" dirty="0"/>
              <a:t>UTASÍTÁSOK A DIA KÉPEIRE VONATKOZÓAN:</a:t>
            </a:r>
          </a:p>
          <a:p>
            <a:endParaRPr lang="hu-HU"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Ehhez a képhez egy csillagszórót tettünk be, hogy hangsúlyozzuk a kódolásról alkotott új képünk „szikráját”.</a:t>
            </a: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le akarja cserélni ezt a képet, figyeljen rá, hogy az új kép megfeleljen a következő feltételeknek: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Egy olyan kép vagy .gif animáció, amely valami új kezdetére vagy a látóhatár kitágítására utal.</a:t>
            </a:r>
            <a:endParaRPr lang="hu-H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u-HU" dirty="0"/>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hu-HU"/>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b="0" u="none" dirty="0"/>
              <a:t>„Hamarosan belekezdünk, ezért arra kérlek benneteket, hogy a játék közben gondolkozzatok el azokon a dolgokon, amikről beszéltünk, és azon, hogy hogyan tudnátok a kódolást a mindennapi életetekben alkalmazni.”</a:t>
            </a:r>
          </a:p>
          <a:p>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p>
          <a:p>
            <a:endParaRPr lang="hu-HU" b="1" u="sng" dirty="0"/>
          </a:p>
          <a:p>
            <a:r>
              <a:rPr lang="hu-HU" b="0" u="none" dirty="0"/>
              <a:t>Biztosítani, hogy a diákok az Hour of Code™-ban való részvétel közben elgondolkozzanak a bemutatóban látottakon. </a:t>
            </a: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Ehhez a képhez egy fényképész képét tettünk be, hogy újra hangsúlyozzuk a kódolás különféle témakörökben is felhasználható.</a:t>
            </a: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le akarja cserélni ezt a képet, figyeljen rá, hogy az új kép megfeleljen a következő feltételeknek: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Valami olyasminek a képe vagy .gif animációja, amit nem szokás a kódolással társítani.</a:t>
            </a:r>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hu-HU"/>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endParaRPr lang="hu-HU" b="1" u="sng" dirty="0"/>
          </a:p>
          <a:p>
            <a:r>
              <a:rPr lang="hu-HU" b="0" u="none" dirty="0"/>
              <a:t>„Hát akkor kezdjük!”</a:t>
            </a:r>
          </a:p>
          <a:p>
            <a:endParaRPr lang="hu-HU" b="1" u="sng" dirty="0"/>
          </a:p>
          <a:p>
            <a:r>
              <a:rPr lang="hu-HU" b="1" u="sng" dirty="0"/>
              <a:t>A DIA CÉLJA:</a:t>
            </a:r>
          </a:p>
          <a:p>
            <a:endParaRPr lang="hu-HU" b="0" u="none" dirty="0"/>
          </a:p>
          <a:p>
            <a:r>
              <a:rPr lang="hu-HU" b="0" u="none" dirty="0"/>
              <a:t>Az Hour of Code™ bemutatása.</a:t>
            </a:r>
            <a:endParaRPr lang="hu-HU" b="1" dirty="0"/>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dirty="0"/>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le akarja cserélni ezt a képet, figyeljen rá, hogy az új kép megfeleljen a következő feltételeknek: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Láthatóan lelkendező fiatalok csoportjának a képe vagy .gif animációja.</a:t>
            </a:r>
            <a:endParaRPr lang="hu-HU" dirty="0"/>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hu-HU"/>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endParaRPr lang="hu-HU"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„Készen álltok a kódolás elkezdésére? Akkor hát kezdjük! A mai </a:t>
            </a:r>
            <a:r>
              <a:rPr lang="hu-HU" sz="1200" dirty="0">
                <a:solidFill>
                  <a:schemeClr val="bg1"/>
                </a:solidFill>
                <a:latin typeface="Segoe UI Light" panose="020B0502040204020203" pitchFamily="34" charset="0"/>
              </a:rPr>
              <a:t>Hour of Code™</a:t>
            </a:r>
            <a:r>
              <a:rPr lang="hu-HU" dirty="0"/>
              <a:t>-on egy, a </a:t>
            </a:r>
            <a:r>
              <a:rPr lang="hu-HU" sz="1200" kern="1200" dirty="0">
                <a:solidFill>
                  <a:schemeClr val="tx1"/>
                </a:solidFill>
                <a:effectLst/>
                <a:latin typeface="+mn-lt"/>
              </a:rPr>
              <a:t>Minecraft játék által ihletett oktatóprogrammal fogunk tanulni</a:t>
            </a:r>
            <a:r>
              <a:rPr lang="hu-HU" dirty="0"/>
              <a:t>!</a:t>
            </a:r>
            <a:r>
              <a:rPr lang="hu-HU" b="0" u="none" baseline="0" dirty="0"/>
              <a:t> </a:t>
            </a:r>
            <a:r>
              <a:rPr lang="hu-HU" dirty="0"/>
              <a:t>Az </a:t>
            </a:r>
            <a:r>
              <a:rPr lang="hu-HU" sz="1200" kern="1200" dirty="0">
                <a:solidFill>
                  <a:schemeClr val="tx1"/>
                </a:solidFill>
                <a:effectLst/>
                <a:latin typeface="+mn-lt"/>
              </a:rPr>
              <a:t>oktatóprogram a Minecraft videojáték szereplőit és témáját használja, de ez nem maga a játék.</a:t>
            </a:r>
            <a:r>
              <a:rPr lang="en-US" sz="1200" kern="1200" dirty="0">
                <a:solidFill>
                  <a:schemeClr val="tx1"/>
                </a:solidFill>
                <a:effectLst/>
                <a:latin typeface="+mn-lt"/>
              </a:rPr>
              <a:t> </a:t>
            </a:r>
            <a:r>
              <a:rPr lang="hu-HU" sz="1200" kern="1200" dirty="0">
                <a:solidFill>
                  <a:schemeClr val="tx1"/>
                </a:solidFill>
                <a:effectLst/>
                <a:latin typeface="+mn-lt"/>
              </a:rPr>
              <a:t>A Minecraft Hour of Code™ oktatóprogramban találkozni fogtok az „ügynök”-kel, és olyan kódolási technikákat tanultok meg használni, mint pl. a hurkolás, a hibakeresés, valamint a saját feladványmegoldásaitok kivitelezéséhez használatos függvények, továbbá megnézhetitek, hogy az ügynök hogyan hajtja végre a parancsaitokat.”</a:t>
            </a:r>
            <a:endParaRPr lang="hu-HU" sz="1200" b="0" baseline="0" dirty="0"/>
          </a:p>
          <a:p>
            <a:endParaRPr lang="hu-HU" b="0" u="none" dirty="0"/>
          </a:p>
          <a:p>
            <a:endParaRPr lang="hu-HU" b="0" u="none" dirty="0"/>
          </a:p>
          <a:p>
            <a:endParaRPr lang="hu-HU" b="1" u="sng" dirty="0"/>
          </a:p>
          <a:p>
            <a:r>
              <a:rPr lang="hu-HU" b="1" u="sng" dirty="0"/>
              <a:t>A DIA CÉLJA:</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Az </a:t>
            </a:r>
            <a:r>
              <a:rPr lang="hu-HU" sz="1200" dirty="0">
                <a:solidFill>
                  <a:schemeClr val="bg1"/>
                </a:solidFill>
                <a:latin typeface="Segoe UI Light" panose="020B0502040204020203" pitchFamily="34" charset="0"/>
              </a:rPr>
              <a:t>Hour of Code™ bemutatása</a:t>
            </a:r>
          </a:p>
          <a:p>
            <a:endParaRPr lang="hu-HU" b="1"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b="1" u="sng" dirty="0"/>
              <a:t>MEGJEGYZÉS A KÖZVETÍTŐNEK:</a:t>
            </a:r>
          </a:p>
          <a:p>
            <a:pPr>
              <a:defRPr/>
            </a:pPr>
            <a:r>
              <a:rPr lang="hu-HU" dirty="0"/>
              <a:t>Több Minecraft oktatóprogram is létezik. Kezdje az idei oktatóprogrammal, és amennyiben a vártnál korábban befejezik, használja a többi oktatóprogramot is.</a:t>
            </a:r>
            <a:r>
              <a:rPr lang="hu-HU" b="0" dirty="0"/>
              <a:t> </a:t>
            </a:r>
            <a:r>
              <a:rPr lang="hu-HU" dirty="0"/>
              <a:t>Mindegyik oktatóprogram különböző koncepciókat tanít meg, ezért nagyszerű, ha minden oktatóprogramon végig tudnak menni! </a:t>
            </a:r>
            <a:endParaRPr lang="hu-HU" b="0" dirty="0"/>
          </a:p>
          <a:p>
            <a:endParaRPr lang="hu-HU" sz="1200" b="1" u="sng" kern="1200" baseline="0" dirty="0">
              <a:solidFill>
                <a:schemeClr val="tx1"/>
              </a:solidFill>
              <a:effectLst/>
              <a:latin typeface="+mn-lt"/>
              <a:ea typeface="+mn-ea"/>
              <a:cs typeface="+mn-cs"/>
            </a:endParaRPr>
          </a:p>
          <a:p>
            <a:r>
              <a:rPr lang="hu-HU" sz="1200" kern="1200" dirty="0">
                <a:solidFill>
                  <a:schemeClr val="tx1"/>
                </a:solidFill>
                <a:effectLst/>
                <a:latin typeface="+mn-lt"/>
              </a:rPr>
              <a:t>Ha nem tud minden résztvevőnek külön eszközt biztosítani, rendezze párokba őket, de ügyeljen arra, hogy az óra minden lépésénél váltsák egymást, hogy így mindenki vállaljon aktív és megfigyelő szerepet is. Javasoljuk, hogy a gyerekek egyedül fejtsék meg a feladványokat.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dirty="0">
                <a:solidFill>
                  <a:schemeClr val="tx1"/>
                </a:solidFill>
                <a:effectLst/>
                <a:latin typeface="+mn-lt"/>
              </a:rPr>
              <a:t>Negyedóra után gratuláljon a csoportnak a fejlődésükhöz, és a kódhoz, amit írtak.</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hu-HU" sz="1200" u="none" kern="1200" dirty="0">
                <a:solidFill>
                  <a:schemeClr val="tx1"/>
                </a:solidFill>
                <a:effectLst/>
                <a:latin typeface="+mn-lt"/>
              </a:rPr>
              <a:t>Az oktatóprogramot befejezett és/vagy haladóbb résztvevőknek ajánlja fel, hogy játsszanak az oktatóprogramon keresztül a </a:t>
            </a:r>
            <a:r>
              <a:rPr lang="hu-HU" sz="1200" b="1" u="none" kern="1200" dirty="0">
                <a:solidFill>
                  <a:schemeClr val="tx1"/>
                </a:solidFill>
                <a:effectLst/>
                <a:latin typeface="+mn-lt"/>
              </a:rPr>
              <a:t>Diamond Path</a:t>
            </a:r>
            <a:r>
              <a:rPr lang="hu-HU" sz="1200" u="none" kern="1200" dirty="0">
                <a:solidFill>
                  <a:schemeClr val="tx1"/>
                </a:solidFill>
                <a:effectLst/>
                <a:latin typeface="+mn-lt"/>
              </a:rPr>
              <a:t> használatával – amely további kódolási kihívásokat rejt a szint gyémántjának megszerzéséhez.</a:t>
            </a:r>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u-HU" b="0" dirty="0"/>
          </a:p>
          <a:p>
            <a:r>
              <a:rPr lang="hu-HU"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hu-HU"/>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dirty="0"/>
              <a:t>„Talán már tudjátok, hogy a kódolás segítségével lehet a technológiai eszközöknek utasításokat adni. A számítógépek nem értenek angolul, ezért olyan nyelven kell parancsokat adnunk nekik, amit megértenek. Ez a nyelv a kódnyelv!</a:t>
            </a:r>
            <a:r>
              <a:rPr lang="hu-HU" b="0" dirty="0"/>
              <a:t> </a:t>
            </a:r>
            <a:r>
              <a:rPr lang="hu-HU" dirty="0"/>
              <a:t>Azt viszont lehet, hogy nem tudjátok, hogy a kódolás nem csak szoftverfejlesztőknek és a technológiai világ szakembereinek való.A kódolás egy fantasztikus tudás, amit </a:t>
            </a:r>
            <a:r>
              <a:rPr lang="hu-HU" i="1" dirty="0"/>
              <a:t>bárki </a:t>
            </a:r>
            <a:r>
              <a:rPr lang="hu-HU" dirty="0"/>
              <a:t>megtanulhat!</a:t>
            </a:r>
            <a:r>
              <a:rPr lang="en-US" dirty="0"/>
              <a:t>”</a:t>
            </a:r>
            <a:r>
              <a:rPr lang="hu-HU" dirty="0"/>
              <a:t> </a:t>
            </a:r>
            <a:endParaRPr lang="hu-HU" b="0" i="0" baseline="0" dirty="0"/>
          </a:p>
          <a:p>
            <a:endParaRPr lang="hu-HU"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MEGJEGYZÉS A KÖZVETÍTŐNEK:</a:t>
            </a:r>
            <a:endParaRPr lang="hu-HU"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baseline="0" dirty="0"/>
              <a:t>A következő diára lépéskor a videó automatikusan elindul. </a:t>
            </a:r>
            <a:endParaRPr lang="hu-HU" b="1" u="sng" dirty="0"/>
          </a:p>
          <a:p>
            <a:endParaRPr lang="hu-HU" b="1" u="sng" dirty="0"/>
          </a:p>
          <a:p>
            <a:r>
              <a:rPr lang="hu-HU" b="1" u="sng" dirty="0"/>
              <a:t>A DIA CÉLJA:</a:t>
            </a:r>
            <a:r>
              <a:rPr lang="hu-HU" dirty="0"/>
              <a:t> </a:t>
            </a:r>
          </a:p>
          <a:p>
            <a:endParaRPr lang="hu-HU" b="1" u="none" dirty="0"/>
          </a:p>
          <a:p>
            <a:r>
              <a:rPr lang="hu-HU" b="0" u="none" dirty="0"/>
              <a:t>A következő részben a fiatalok körében a kódolással társított téves előítéleteket szeretnénk megváltoztatni. </a:t>
            </a:r>
            <a:endParaRPr lang="hu-HU" b="1" u="sng" dirty="0"/>
          </a:p>
          <a:p>
            <a:endParaRPr lang="hu-HU" b="1" dirty="0"/>
          </a:p>
          <a:p>
            <a:r>
              <a:rPr lang="hu-HU" b="1" u="sng" dirty="0"/>
              <a:t>UTASÍTÁSOK A DIA KÉPEIRE VONATKOZÓAN:</a:t>
            </a:r>
          </a:p>
          <a:p>
            <a:r>
              <a:rPr lang="hu-HU" sz="1200" b="0" u="none" kern="1200" baseline="0" dirty="0">
                <a:solidFill>
                  <a:schemeClr val="tx1"/>
                </a:solidFill>
                <a:effectLst/>
                <a:latin typeface="+mn-lt"/>
              </a:rPr>
              <a:t>A kép a „Helló világ” bináris kódját mutatja egymás után nyolcszor.</a:t>
            </a:r>
            <a:endParaRPr lang="hu-HU"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hu-HU"/>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endParaRPr lang="hu-HU" b="0" u="none" dirty="0"/>
          </a:p>
          <a:p>
            <a:endParaRPr lang="hu-HU" b="0" u="none" dirty="0"/>
          </a:p>
          <a:p>
            <a:r>
              <a:rPr lang="hu-HU" dirty="0"/>
              <a:t>„Most menjetek a </a:t>
            </a:r>
            <a:r>
              <a:rPr lang="hu-HU" sz="1200" u="none" dirty="0">
                <a:solidFill>
                  <a:schemeClr val="bg1"/>
                </a:solidFill>
                <a:latin typeface="Segoe Pro Light" charset="0"/>
              </a:rPr>
              <a:t>code.org/Minecraft</a:t>
            </a:r>
            <a:r>
              <a:rPr lang="hu-HU" dirty="0"/>
              <a:t> oldalra, keressétek meg a „</a:t>
            </a:r>
            <a:r>
              <a:rPr lang="hu-HU" sz="1200" kern="1200" dirty="0">
                <a:solidFill>
                  <a:schemeClr val="tx1"/>
                </a:solidFill>
                <a:effectLst/>
                <a:latin typeface="+mn-lt"/>
              </a:rPr>
              <a:t>Minecraft Hour of Code™ Hero’s Journey” </a:t>
            </a:r>
            <a:r>
              <a:rPr lang="hu-HU" dirty="0"/>
              <a:t>oktatóprogramot, és INDÍTSÁTOK EL!”</a:t>
            </a:r>
            <a:endParaRPr lang="hu-HU" b="1" u="sng" dirty="0"/>
          </a:p>
          <a:p>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Időt adni a gyerekeknek az oktatóprogramhoz való eljutáshoz.</a:t>
            </a:r>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baseline="0" dirty="0"/>
          </a:p>
          <a:p>
            <a:r>
              <a:rPr lang="hu-HU" b="1" u="sng" baseline="0" dirty="0"/>
              <a:t>MEGJEGYZÉS A KÖZVETÍTŐNEK: </a:t>
            </a:r>
          </a:p>
          <a:p>
            <a:pPr marL="628650" lvl="1" indent="-171450">
              <a:buFont typeface="Arial"/>
              <a:buChar char="•"/>
            </a:pPr>
            <a:r>
              <a:rPr lang="hu-HU" dirty="0"/>
              <a:t>Az oktatóprogram alatt ezt a diát mutassa, és </a:t>
            </a:r>
            <a:r>
              <a:rPr lang="hu-HU" i="1" dirty="0"/>
              <a:t>csak</a:t>
            </a:r>
            <a:r>
              <a:rPr lang="hu-HU" dirty="0"/>
              <a:t> akkor lépjen a következő diára, ha a csoport az oktatóprogram vége felé közeledik.</a:t>
            </a:r>
          </a:p>
          <a:p>
            <a:pPr marL="628650" lvl="1" indent="-171450">
              <a:buFont typeface="Arial"/>
              <a:buChar char="•"/>
            </a:pPr>
            <a:r>
              <a:rPr lang="hu-HU" sz="1200" kern="1200" dirty="0">
                <a:solidFill>
                  <a:schemeClr val="tx1"/>
                </a:solidFill>
                <a:effectLst/>
                <a:latin typeface="+mn-lt"/>
              </a:rPr>
              <a:t>Ha a résztvevők bejelentkeznek az oktatóprogramra, a szinteken történő előrehaladásuk automatikusan el lesz mentve, és amennyiben egy szintet nem sikerül befejezniük, visszatérhetnek rá. </a:t>
            </a:r>
          </a:p>
          <a:p>
            <a:pPr marL="628650" lvl="1" indent="-171450">
              <a:buFont typeface="Arial"/>
              <a:buChar char="•"/>
            </a:pPr>
            <a:r>
              <a:rPr lang="hu-HU" sz="1200" kern="1200" dirty="0">
                <a:solidFill>
                  <a:schemeClr val="tx1"/>
                </a:solidFill>
                <a:effectLst/>
                <a:latin typeface="+mn-lt"/>
              </a:rPr>
              <a:t>Tekintettel arra, hogy szabad foglalkozásról van szó, és mindenki szabadon alkothat, kötöttségek nélkül, vegye figyelembe a fiatalságból és a felhasználó által létrehozott tartalomból eredő kockázatokat.</a:t>
            </a:r>
            <a:endParaRPr lang="hu-HU" baseline="0" dirty="0"/>
          </a:p>
          <a:p>
            <a:pPr marL="0" lvl="0" indent="0">
              <a:buFont typeface="Arial"/>
              <a:buNone/>
            </a:pPr>
            <a:endParaRPr lang="hu-HU" baseline="0" dirty="0">
              <a:highlight>
                <a:srgbClr val="FFFF00"/>
              </a:highlight>
            </a:endParaRPr>
          </a:p>
          <a:p>
            <a:pPr marL="0" lvl="0" indent="0">
              <a:buFont typeface="Arial"/>
              <a:buNone/>
            </a:pPr>
            <a:r>
              <a:rPr lang="hu-HU" b="1" u="sng" baseline="0" dirty="0">
                <a:highlight>
                  <a:srgbClr val="FFFF00"/>
                </a:highlight>
              </a:rPr>
              <a:t>HA KORLÁTOZOTT IDŐ ÁLL RENDELKEZÉSRE:</a:t>
            </a:r>
          </a:p>
          <a:p>
            <a:pPr marL="628650" lvl="1" indent="-171450">
              <a:buFont typeface="Arial"/>
              <a:buChar char="•"/>
            </a:pPr>
            <a:r>
              <a:rPr lang="hu-HU" sz="1200" kern="1200" dirty="0">
                <a:solidFill>
                  <a:schemeClr val="tx1"/>
                </a:solidFill>
                <a:effectLst/>
                <a:highlight>
                  <a:srgbClr val="FFFF00"/>
                </a:highlight>
                <a:latin typeface="+mn-lt"/>
              </a:rPr>
              <a:t>Próbáljanak meg minél több feladványt megoldani. A jó technikai érzékű gyerekek 50–60 perc alatt mindent be tudnak fejezni.</a:t>
            </a:r>
          </a:p>
          <a:p>
            <a:pPr marL="628650" lvl="1" indent="-171450">
              <a:buFont typeface="Arial"/>
              <a:buChar char="•"/>
            </a:pPr>
            <a:r>
              <a:rPr lang="hu-HU" sz="1200" kern="1200" dirty="0">
                <a:solidFill>
                  <a:schemeClr val="tx1"/>
                </a:solidFill>
                <a:effectLst/>
                <a:highlight>
                  <a:srgbClr val="FFFF00"/>
                </a:highlight>
                <a:latin typeface="+mn-lt"/>
              </a:rPr>
              <a:t>Gratuláljon a diákok eredményéhez, és mondja el nekik, hogy otthonról is lehet majd kódolni.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b="1" u="sng" baseline="0" dirty="0">
                <a:highlight>
                  <a:srgbClr val="FFFF00"/>
                </a:highlight>
              </a:rPr>
              <a:t>HA TÖBB IDŐ ÁLL RENDELKEZÉSRE:</a:t>
            </a:r>
          </a:p>
          <a:p>
            <a:pPr marL="628650" lvl="1" indent="-171450">
              <a:buFont typeface="Arial" panose="020B0604020202020204" pitchFamily="34" charset="0"/>
              <a:buChar char="•"/>
            </a:pPr>
            <a:r>
              <a:rPr lang="hu-HU" sz="1200" kern="1200" dirty="0">
                <a:solidFill>
                  <a:schemeClr val="tx1"/>
                </a:solidFill>
                <a:effectLst/>
                <a:latin typeface="+mn-lt"/>
              </a:rPr>
              <a:t>Utasítsa a tanulókat, hogy alakítsák hosszabban játszhatóvá legutóbbi feladványukat. </a:t>
            </a:r>
          </a:p>
          <a:p>
            <a:pPr marL="628650" lvl="1" indent="-171450">
              <a:buFont typeface="Arial" panose="020B0604020202020204" pitchFamily="34" charset="0"/>
              <a:buChar char="•"/>
            </a:pPr>
            <a:r>
              <a:rPr lang="hu-HU" sz="1200" kern="1200" dirty="0">
                <a:solidFill>
                  <a:schemeClr val="tx1"/>
                </a:solidFill>
                <a:effectLst/>
                <a:latin typeface="+mn-lt"/>
              </a:rPr>
              <a:t>Utasítsa a tanulókat, hogy menjenek vissza az egyes feladványokhoz, és próbálják őket más módon megoldani. Ez megerősíti a dolog szórakoztató oldalát, valamint érdekes iterációs és kísérletezési lehetőségeket kínál.</a:t>
            </a:r>
          </a:p>
          <a:p>
            <a:pPr marL="628650" lvl="1" indent="-171450">
              <a:buFont typeface="Arial" panose="020B0604020202020204" pitchFamily="34" charset="0"/>
              <a:buChar char="•"/>
            </a:pPr>
            <a:r>
              <a:rPr lang="hu-HU" sz="1200" b="0" u="none" kern="1200" dirty="0">
                <a:solidFill>
                  <a:schemeClr val="tx1"/>
                </a:solidFill>
                <a:effectLst/>
                <a:latin typeface="+mn-lt"/>
              </a:rPr>
              <a:t>Utasítsa a tanulókat, hogy játsszák végig a „Minecraft Hour of Code™ Adventure” és/vagy a „Minecraft Hour of Code™ Designer” programot.</a:t>
            </a:r>
            <a:endParaRPr lang="hu-HU" b="0" u="none" dirty="0"/>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hu-HU"/>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a:t>MINTASZÖVEG:</a:t>
            </a:r>
          </a:p>
          <a:p>
            <a:endParaRPr lang="hu-HU" b="1" u="sng"/>
          </a:p>
          <a:p>
            <a:r>
              <a:rPr lang="hu-HU" b="0" u="none"/>
              <a:t>„Mindenki figyeljen! Már csak pár percetek van az oktatóprogram befejezésére!”</a:t>
            </a:r>
          </a:p>
          <a:p>
            <a:endParaRPr lang="hu-HU" b="1" u="sng"/>
          </a:p>
          <a:p>
            <a:pPr marL="0" marR="0" indent="0" algn="l" defTabSz="914400" rtl="0" eaLnBrk="1" fontAlgn="auto" latinLnBrk="0" hangingPunct="1">
              <a:lnSpc>
                <a:spcPct val="100000"/>
              </a:lnSpc>
              <a:spcBef>
                <a:spcPts val="0"/>
              </a:spcBef>
              <a:spcAft>
                <a:spcPts val="0"/>
              </a:spcAft>
              <a:buClrTx/>
              <a:buSzTx/>
              <a:buFontTx/>
              <a:buNone/>
              <a:tabLst/>
              <a:defRPr/>
            </a:pPr>
            <a:r>
              <a:rPr lang="hu-HU" b="1" u="sng"/>
              <a:t>A DIA CÉLJA:</a:t>
            </a:r>
            <a:endParaRPr lang="hu-HU" b="0" u="none"/>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a:p>
          <a:p>
            <a:r>
              <a:rPr lang="hu-HU" b="0" u="none"/>
              <a:t>Figyelmeztetni a résztvevőket, hogy nemsokára lejár az idő, és mindjárt vége az oktatóprogramnak.</a:t>
            </a:r>
          </a:p>
          <a:p>
            <a:endParaRPr lang="hu-HU" b="1"/>
          </a:p>
          <a:p>
            <a:r>
              <a:rPr lang="hu-HU" b="1" u="sng"/>
              <a:t>UTASÍTÁSOK A DIA KÉPEIRE VONATKOZÓAN:</a:t>
            </a:r>
            <a:endParaRPr lang="hu-HU"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a:solidFill>
                  <a:schemeClr val="tx1"/>
                </a:solidFill>
                <a:effectLst/>
                <a:latin typeface="+mn-lt"/>
              </a:rPr>
              <a:t>Ehhez a képhez egy olyan .jpg képet tettünk be, amelyen egy baráti csoport tölti együtt az idejét és hódol közös érdeklődésének. Fontos, hogy szórakoztató legyen, és a barátságról szóljon, hogy lekösse és lelkesítse a közönséget.</a:t>
            </a:r>
            <a:endParaRPr lang="hu-HU"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hu-HU"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a:solidFill>
                  <a:schemeClr val="tx1"/>
                </a:solidFill>
                <a:effectLst/>
                <a:latin typeface="+mn-lt"/>
              </a:rPr>
              <a:t>Ha le akarja cserélni ezt a képet, figyeljen rá, hogy az új kép megfeleljen a következő feltételeknek: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hu-HU" sz="1200" kern="1200">
                <a:solidFill>
                  <a:schemeClr val="tx1"/>
                </a:solidFill>
                <a:effectLst/>
                <a:latin typeface="+mn-lt"/>
              </a:rPr>
              <a:t>Szórakoztató kép vagy .gif animáció valami olyasmiről, ami jelzi, hogy az oktatóprogramnak hamarosan vége van, és fenntartja a közönség érdeklődését.</a:t>
            </a:r>
            <a:endParaRPr lang="hu-HU"/>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hu-HU"/>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endParaRPr lang="hu-HU" b="1" u="sng" dirty="0"/>
          </a:p>
          <a:p>
            <a:r>
              <a:rPr lang="hu-HU" b="0" u="none" baseline="0" dirty="0"/>
              <a:t>„Térjünk vissza a korábbi beszélgetésünkhöz. Megváltozott a kódolásról alkotott elképzelésetek?”</a:t>
            </a:r>
          </a:p>
          <a:p>
            <a:pPr marL="628650" lvl="1" indent="-171450">
              <a:buFont typeface="Arial"/>
              <a:buChar char="•"/>
            </a:pPr>
            <a:r>
              <a:rPr lang="hu-HU"/>
              <a:t>Mit válaszolnátok arra a kérdésre, hogy „Mi az a kód”, ha a családotok vagy egy barátotok kérdezne benneteket?</a:t>
            </a:r>
          </a:p>
          <a:p>
            <a:pPr marL="628650" lvl="1" indent="-171450">
              <a:buFont typeface="Arial"/>
              <a:buChar char="•"/>
            </a:pPr>
            <a:r>
              <a:rPr lang="hu-HU"/>
              <a:t>Mit tanultatok?</a:t>
            </a:r>
          </a:p>
          <a:p>
            <a:pPr marL="628650" lvl="1" indent="-171450">
              <a:buFont typeface="Arial"/>
              <a:buChar char="•"/>
            </a:pPr>
            <a:r>
              <a:rPr lang="hu-HU"/>
              <a:t>Mi volt a legnehezebb? Mit csináltatok, amikor elakadtatok? Miért fontos ez? [kitartás bátorítása]</a:t>
            </a:r>
          </a:p>
          <a:p>
            <a:pPr marL="628650" lvl="1" indent="-171450">
              <a:buFont typeface="Arial"/>
              <a:buChar char="•"/>
            </a:pPr>
            <a:r>
              <a:rPr lang="hu-HU"/>
              <a:t>Miért kreatív elfoglaltság a kódolás? [hozza összefüggésbe a kódolást más kreatív tevékenységekkel, pl. éneklés, tánc, építés.]</a:t>
            </a:r>
          </a:p>
          <a:p>
            <a:pPr marL="628650" lvl="1" indent="-171450">
              <a:buFont typeface="Arial"/>
              <a:buChar char="•"/>
            </a:pPr>
            <a:r>
              <a:rPr lang="hu-HU"/>
              <a:t>Kiknek való a kódolás? [próbálja meg eloszlatni a hiedelmet, miszerint csak fiúknak, jó matekosoknak stb. való]</a:t>
            </a:r>
          </a:p>
          <a:p>
            <a:endParaRPr lang="hu-HU" b="1" u="sng" dirty="0"/>
          </a:p>
          <a:p>
            <a:r>
              <a:rPr lang="hu-HU" b="1" u="sng" dirty="0"/>
              <a:t>A DIA CÉLJA:</a:t>
            </a:r>
          </a:p>
          <a:p>
            <a:endParaRPr lang="hu-HU" b="1" dirty="0"/>
          </a:p>
          <a:p>
            <a:r>
              <a:rPr lang="hu-HU" b="0" dirty="0"/>
              <a:t>Visszatérni az eredeti kérdéshez, és látni, hogyan változott meg az emberek kódolással kapcsolatos tévhite.</a:t>
            </a: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dirty="0">
              <a:effectLst/>
            </a:endParaRPr>
          </a:p>
          <a:p>
            <a:r>
              <a:rPr lang="hu-HU"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hu-HU"/>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r>
              <a:rPr lang="hu-HU"/>
              <a:t>„A véleményetek szerint mit tudnátok létrehozni kódolással?</a:t>
            </a:r>
            <a:r>
              <a:rPr lang="hu-HU" sz="1200" kern="1200" dirty="0">
                <a:solidFill>
                  <a:schemeClr val="tx1"/>
                </a:solidFill>
                <a:effectLst/>
                <a:latin typeface="+mn-lt"/>
              </a:rPr>
              <a:t>A kódolás bármire alkalmazható, ami fontos nektek.” </a:t>
            </a: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*MEGEMLÍTENDŐ PÉLDÁK</a:t>
            </a:r>
            <a:endParaRPr lang="hu-HU" dirty="0"/>
          </a:p>
          <a:p>
            <a:pPr marL="628650" lvl="1" indent="-171450">
              <a:buFont typeface="Arial"/>
              <a:buChar char="•"/>
            </a:pPr>
            <a:r>
              <a:rPr lang="hu-HU" sz="1200" kern="1200" dirty="0">
                <a:solidFill>
                  <a:schemeClr val="tx1"/>
                </a:solidFill>
                <a:effectLst/>
                <a:latin typeface="+mn-lt"/>
              </a:rPr>
              <a:t>Ha fontos nektek az </a:t>
            </a:r>
            <a:r>
              <a:rPr lang="hu-HU" sz="1200" b="1" kern="1200" dirty="0">
                <a:solidFill>
                  <a:schemeClr val="tx1"/>
                </a:solidFill>
                <a:effectLst/>
                <a:latin typeface="+mn-lt"/>
              </a:rPr>
              <a:t>önkénteskedés</a:t>
            </a:r>
            <a:r>
              <a:rPr lang="hu-HU" sz="1200" kern="1200" dirty="0">
                <a:solidFill>
                  <a:schemeClr val="tx1"/>
                </a:solidFill>
                <a:effectLst/>
                <a:latin typeface="+mn-lt"/>
              </a:rPr>
              <a:t>, csinálhattok egy webhelyet, ahol az ismerősök és mások csatlakozhatnak az önkéntes programokhoz.</a:t>
            </a:r>
            <a:endParaRPr lang="hu-HU" dirty="0">
              <a:effectLst/>
            </a:endParaRPr>
          </a:p>
          <a:p>
            <a:pPr marL="628650" lvl="1" indent="-171450">
              <a:buFont typeface="Arial"/>
              <a:buChar char="•"/>
            </a:pPr>
            <a:r>
              <a:rPr lang="hu-HU" sz="1200" kern="1200" dirty="0">
                <a:solidFill>
                  <a:schemeClr val="tx1"/>
                </a:solidFill>
                <a:effectLst/>
                <a:latin typeface="+mn-lt"/>
              </a:rPr>
              <a:t>Ha fontos nektek a </a:t>
            </a:r>
            <a:r>
              <a:rPr lang="hu-HU" sz="1200" b="1" kern="1200" dirty="0">
                <a:solidFill>
                  <a:schemeClr val="tx1"/>
                </a:solidFill>
                <a:effectLst/>
                <a:latin typeface="+mn-lt"/>
              </a:rPr>
              <a:t>sport</a:t>
            </a:r>
            <a:r>
              <a:rPr lang="hu-HU" sz="1200" kern="1200" dirty="0">
                <a:solidFill>
                  <a:schemeClr val="tx1"/>
                </a:solidFill>
                <a:effectLst/>
                <a:latin typeface="+mn-lt"/>
              </a:rPr>
              <a:t>, létrehozhattok egy alkalmazást, mely a kedvenc csapatotok statisztikáit mutatja.</a:t>
            </a:r>
            <a:endParaRPr lang="hu-HU" dirty="0">
              <a:effectLst/>
            </a:endParaRPr>
          </a:p>
          <a:p>
            <a:pPr marL="628650" lvl="1" indent="-171450">
              <a:buFont typeface="Arial"/>
              <a:buChar char="•"/>
            </a:pPr>
            <a:r>
              <a:rPr lang="hu-HU" sz="1200" kern="1200" dirty="0">
                <a:solidFill>
                  <a:schemeClr val="tx1"/>
                </a:solidFill>
                <a:effectLst/>
                <a:latin typeface="+mn-lt"/>
              </a:rPr>
              <a:t>Ha szeretitek a </a:t>
            </a:r>
            <a:r>
              <a:rPr lang="hu-HU" sz="1200" b="1" kern="1200" dirty="0">
                <a:solidFill>
                  <a:schemeClr val="tx1"/>
                </a:solidFill>
                <a:effectLst/>
                <a:latin typeface="+mn-lt"/>
              </a:rPr>
              <a:t>zenét</a:t>
            </a:r>
            <a:r>
              <a:rPr lang="hu-HU" sz="1200" kern="1200" dirty="0">
                <a:solidFill>
                  <a:schemeClr val="tx1"/>
                </a:solidFill>
                <a:effectLst/>
                <a:latin typeface="+mn-lt"/>
              </a:rPr>
              <a:t>, létrehozhattok egy webhelyet, melyen megtekinthetők és az ismerősökkel megoszthatók a heti toplisták és albumkritikák. </a:t>
            </a:r>
            <a:endParaRPr lang="hu-HU" dirty="0">
              <a:effectLst/>
            </a:endParaRPr>
          </a:p>
          <a:p>
            <a:endParaRPr lang="hu-HU" b="1" u="sng" dirty="0"/>
          </a:p>
          <a:p>
            <a:r>
              <a:rPr lang="hu-HU" b="1" u="sng" dirty="0"/>
              <a:t>A DIA CÉLJA:</a:t>
            </a:r>
          </a:p>
          <a:p>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a:t>Annak ismételt hangsúlyozása, hogy a kódolásban rejlő lehetőségek korlátlanok. </a:t>
            </a:r>
            <a:r>
              <a:rPr lang="hu-HU" sz="1200" kern="1200" dirty="0">
                <a:solidFill>
                  <a:schemeClr val="tx1"/>
                </a:solidFill>
                <a:effectLst/>
                <a:latin typeface="+mn-lt"/>
              </a:rPr>
              <a:t>Ez egy lehetőség arra, hogy kiemeljük a teremben lévő résztvevők érdeklődési köreit, és felhívjuk a figyelmet arra, hogy ezeken a területeken hogyan használhatják a kódolást. </a:t>
            </a:r>
            <a:endParaRPr lang="hu-HU" b="0" u="none" dirty="0"/>
          </a:p>
          <a:p>
            <a:endParaRPr lang="hu-HU" b="1" dirty="0"/>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hu-HU"/>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„Most, hogy elindultatok a kódoló szakértővé válás útján, íme néhány ingyenes forrás, melyet érdemes megnézni! Mindenképpen írjátok fel ezeket a hivatkozásokat, és folytassátok a kódolást!”</a:t>
            </a:r>
          </a:p>
          <a:p>
            <a:endParaRPr lang="hu-HU" b="1" u="sng" dirty="0"/>
          </a:p>
          <a:p>
            <a:r>
              <a:rPr lang="hu-HU" b="1" u="sng" dirty="0"/>
              <a:t>A DIA CÉLJA:</a:t>
            </a:r>
          </a:p>
          <a:p>
            <a:endParaRPr lang="hu-HU" b="1" u="sng" dirty="0"/>
          </a:p>
          <a:p>
            <a:r>
              <a:rPr lang="hu-HU" b="0" u="none" dirty="0"/>
              <a:t>A fiatalok bátorítása, hogy a kódolás következő szintjére lépjenek.</a:t>
            </a:r>
          </a:p>
          <a:p>
            <a:endParaRPr lang="hu-HU" b="0" u="none" baseline="0" dirty="0"/>
          </a:p>
          <a:p>
            <a:r>
              <a:rPr lang="hu-HU" b="1" u="sng" baseline="0" dirty="0"/>
              <a:t>MEGJEGYZÉS A KÖZVETÍTŐNEK:</a:t>
            </a:r>
          </a:p>
          <a:p>
            <a:r>
              <a:rPr lang="hu-HU" sz="1200" kern="1200" dirty="0">
                <a:solidFill>
                  <a:schemeClr val="tx1"/>
                </a:solidFill>
                <a:effectLst/>
                <a:latin typeface="+mn-lt"/>
              </a:rPr>
              <a:t>A résztvevők az Hour of Code™ oktatóprogram elindítását és az Hour of Code™ eseményen való részvételüket követően bármikor kikérhetik </a:t>
            </a:r>
            <a:r>
              <a:rPr lang="hu-HU" sz="1200" b="1" kern="1200" dirty="0">
                <a:solidFill>
                  <a:schemeClr val="tx1"/>
                </a:solidFill>
                <a:effectLst/>
                <a:latin typeface="+mn-lt"/>
              </a:rPr>
              <a:t>Hour of Code™ tanúsító oklevelüket</a:t>
            </a:r>
            <a:r>
              <a:rPr lang="hu-HU" sz="1200" kern="1200" dirty="0">
                <a:solidFill>
                  <a:schemeClr val="tx1"/>
                </a:solidFill>
                <a:effectLst/>
                <a:latin typeface="+mn-lt"/>
              </a:rPr>
              <a:t> a code.org címen.</a:t>
            </a: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A hallgatóságtól függően módosítsa, hogy mi jelenjen meg a további forrásokat felsoroló dián:</a:t>
            </a:r>
          </a:p>
          <a:p>
            <a:endParaRPr lang="hu-HU" sz="1200" b="1" u="none" kern="1200" dirty="0">
              <a:solidFill>
                <a:schemeClr val="tx1"/>
              </a:solidFill>
              <a:effectLst/>
              <a:latin typeface="+mn-lt"/>
              <a:ea typeface="+mn-ea"/>
              <a:cs typeface="+mn-cs"/>
            </a:endParaRPr>
          </a:p>
          <a:p>
            <a:r>
              <a:rPr lang="hu-HU" sz="1200" b="1" u="none" kern="1200" dirty="0">
                <a:solidFill>
                  <a:schemeClr val="tx1"/>
                </a:solidFill>
                <a:effectLst/>
                <a:latin typeface="+mn-lt"/>
              </a:rPr>
              <a:t>A résztvevők feltölthetik kódjukat a Minecraft: Education Edition és/vagy a Windows 10-es Minecraft programba, ha van ezekhez hozzáférésük.</a:t>
            </a:r>
          </a:p>
          <a:p>
            <a:r>
              <a:rPr lang="hu-HU" sz="1200" b="0" u="none" kern="1200" dirty="0">
                <a:solidFill>
                  <a:schemeClr val="tx1"/>
                </a:solidFill>
                <a:effectLst/>
                <a:latin typeface="+mn-lt"/>
              </a:rPr>
              <a:t>A résztvevők a Code Studio használatával feltölthetik kódjukat az igazi játékba – és megtekinthetik, hogy a kódjuk hogyan kel életre!</a:t>
            </a:r>
          </a:p>
          <a:p>
            <a:endParaRPr lang="hu-HU"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kern="1200" dirty="0">
                <a:solidFill>
                  <a:schemeClr val="tx1"/>
                </a:solidFill>
                <a:effectLst/>
                <a:latin typeface="+mn-lt"/>
              </a:rPr>
              <a:t>Fedezze fel a Minecraft: Education Editiont:</a:t>
            </a: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A Minecraft: Education Edition iskolák számára készült, és osztálykezelő eszközöket, óravázlatterveket és még sok mást tartalmaz. További információkért látogasson el a következő oldalra: </a:t>
            </a:r>
            <a:r>
              <a:rPr lang="en-US" sz="1200" u="sng" kern="1200" dirty="0">
                <a:solidFill>
                  <a:schemeClr val="tx1"/>
                </a:solidFill>
                <a:effectLst/>
                <a:latin typeface="+mn-lt"/>
                <a:ea typeface="+mn-ea"/>
                <a:cs typeface="+mn-cs"/>
                <a:hlinkClick r:id="rId3"/>
              </a:rPr>
              <a:t>https://education.minecraft.net</a:t>
            </a:r>
            <a:r>
              <a:rPr lang="hu-HU" sz="1200" kern="1200" dirty="0">
                <a:solidFill>
                  <a:schemeClr val="tx1"/>
                </a:solidFill>
                <a:effectLst/>
                <a:latin typeface="+mn-lt"/>
              </a:rPr>
              <a:t>.</a:t>
            </a:r>
            <a:endParaRPr lang="hu-HU"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hu-HU"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b="1" kern="1200" dirty="0">
                <a:solidFill>
                  <a:schemeClr val="tx1"/>
                </a:solidFill>
                <a:effectLst/>
                <a:latin typeface="+mn-lt"/>
              </a:rPr>
              <a:t>Fedezze fel, hogy milyen más módokon tudná a digitális ismereteket a digitális olvasnivalóktól a számítástechnikai oktatásig a közösségével megismertetni</a:t>
            </a:r>
            <a:br>
              <a:rPr dirty="0"/>
            </a:br>
            <a:r>
              <a:rPr lang="hu-HU" sz="1200" kern="1200" dirty="0">
                <a:solidFill>
                  <a:schemeClr val="tx1"/>
                </a:solidFill>
                <a:effectLst/>
                <a:latin typeface="+mn-lt"/>
              </a:rPr>
              <a:t>https://Microsoft.com/digitalskills.  </a:t>
            </a:r>
          </a:p>
          <a:p>
            <a:endParaRPr lang="hu-HU" b="0" u="none" dirty="0"/>
          </a:p>
          <a:p>
            <a:r>
              <a:rPr lang="hu-HU"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hu-HU" sz="1200" b="1" kern="1200" dirty="0">
                <a:solidFill>
                  <a:schemeClr val="tx1"/>
                </a:solidFill>
                <a:effectLst/>
                <a:latin typeface="+mn-lt"/>
              </a:rPr>
              <a:t>)</a:t>
            </a:r>
            <a:r>
              <a:rPr lang="hu-HU" sz="1200" kern="1200" dirty="0">
                <a:solidFill>
                  <a:schemeClr val="tx1"/>
                </a:solidFill>
                <a:effectLst/>
                <a:latin typeface="+mn-lt"/>
              </a:rPr>
              <a:t> Menjen az Hour of Code™ szintje fölé a Code.org pedagógusoknak szóló eszközeivel. A tantermi számítástechnika-oktatáshoz nem kell tapasztalattal rendelkeznie. A Code.org önéletrajzot, óravázlatokat, minőségi professzionális tanulási programokat és rengeteg nagyszerű eszközt kínál minden szintnek – mindent, ami csak szükséges, ingyen. Látogassatok el a </a:t>
            </a:r>
            <a:r>
              <a:rPr lang="en-US" sz="1200" kern="1200" dirty="0">
                <a:solidFill>
                  <a:schemeClr val="tx1"/>
                </a:solidFill>
                <a:effectLst/>
                <a:latin typeface="+mn-lt"/>
                <a:ea typeface="+mn-ea"/>
                <a:cs typeface="+mn-cs"/>
                <a:hlinkClick r:id="rId5"/>
              </a:rPr>
              <a:t>code.org/educate</a:t>
            </a:r>
            <a:r>
              <a:rPr lang="hu-HU" sz="1200" kern="1200" dirty="0">
                <a:solidFill>
                  <a:schemeClr val="tx1"/>
                </a:solidFill>
                <a:effectLst/>
                <a:latin typeface="+mn-lt"/>
              </a:rPr>
              <a:t> oldalra, válasszátok ki a szinteteket, és kezdhetitek is!</a:t>
            </a:r>
          </a:p>
          <a:p>
            <a:r>
              <a:rPr lang="hu-HU" sz="1200" kern="1200" dirty="0">
                <a:solidFill>
                  <a:schemeClr val="tx1"/>
                </a:solidFill>
                <a:effectLst/>
                <a:latin typeface="+mn-lt"/>
              </a:rPr>
              <a:t> </a:t>
            </a:r>
          </a:p>
          <a:p>
            <a:r>
              <a:rPr lang="hu-HU"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hu-HU" sz="1200" b="1" kern="1200" dirty="0">
                <a:solidFill>
                  <a:schemeClr val="tx1"/>
                </a:solidFill>
                <a:effectLst/>
                <a:latin typeface="+mn-lt"/>
              </a:rPr>
              <a:t>) </a:t>
            </a:r>
            <a:r>
              <a:rPr lang="hu-HU" sz="1200" kern="1200" dirty="0">
                <a:solidFill>
                  <a:schemeClr val="tx1"/>
                </a:solidFill>
                <a:effectLst/>
                <a:latin typeface="+mn-lt"/>
              </a:rPr>
              <a:t>Szórakoztató volt az Hour of Code™? A számítástechnika világa még sok más felfedeznivalót tartogat! A Code Studio feladványokat, játékokat és tanfolyamokat kínál, minden korosztály számára. Tudjátok meg, hogyan csinálhattok saját játékokat és alkalmazásokat, és osszátok meg őket ismerőseitekkel. Látogassatok el a </a:t>
            </a:r>
            <a:r>
              <a:rPr lang="en-US" sz="1200" kern="1200" dirty="0">
                <a:solidFill>
                  <a:schemeClr val="tx1"/>
                </a:solidFill>
                <a:effectLst/>
                <a:latin typeface="+mn-lt"/>
                <a:ea typeface="+mn-ea"/>
                <a:cs typeface="+mn-cs"/>
                <a:hlinkClick r:id="rId7"/>
              </a:rPr>
              <a:t>studio.code.org</a:t>
            </a:r>
            <a:r>
              <a:rPr lang="hu-HU" sz="1200" kern="1200" dirty="0">
                <a:solidFill>
                  <a:schemeClr val="tx1"/>
                </a:solidFill>
                <a:effectLst/>
                <a:latin typeface="+mn-lt"/>
              </a:rPr>
              <a:t> oldalára, és lássatok neki még ma!</a:t>
            </a:r>
          </a:p>
          <a:p>
            <a:endParaRPr lang="hu-HU" b="1" dirty="0"/>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hu-HU"/>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 </a:t>
            </a:r>
          </a:p>
          <a:p>
            <a:endParaRPr lang="hu-HU" b="1" u="sng" dirty="0"/>
          </a:p>
          <a:p>
            <a:endParaRPr lang="hu-HU" b="1" u="sng" dirty="0"/>
          </a:p>
          <a:p>
            <a:r>
              <a:rPr lang="hu-HU" b="1" u="sng" dirty="0"/>
              <a:t>A DIA CÉLJA:</a:t>
            </a:r>
            <a:r>
              <a:rPr lang="hu-HU" dirty="0"/>
              <a:t> </a:t>
            </a:r>
          </a:p>
          <a:p>
            <a:endParaRPr lang="hu-HU" b="0" u="none" baseline="0" dirty="0"/>
          </a:p>
          <a:p>
            <a:r>
              <a:rPr lang="hu-HU" b="0" u="none" baseline="0" dirty="0"/>
              <a:t>Az esemény lezárása</a:t>
            </a: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Ha le akarja cserélni ezt a képet, figyeljen rá, hogy az új kép megfeleljen a következő feltételeknek: </a:t>
            </a:r>
            <a:endParaRPr lang="hu-HU" dirty="0"/>
          </a:p>
          <a:p>
            <a:pPr marL="628650" lvl="1" indent="-171450">
              <a:buFont typeface="Arial"/>
              <a:buChar char="•"/>
            </a:pPr>
            <a:r>
              <a:rPr lang="hu-HU" sz="1200" kern="1200" dirty="0">
                <a:solidFill>
                  <a:schemeClr val="tx1"/>
                </a:solidFill>
                <a:effectLst/>
                <a:latin typeface="+mn-lt"/>
              </a:rPr>
              <a:t>Fiúkat és lányokat mutat </a:t>
            </a:r>
          </a:p>
          <a:p>
            <a:pPr marL="628650" lvl="1" indent="-171450">
              <a:buFont typeface="Arial"/>
              <a:buChar char="•"/>
            </a:pPr>
            <a:r>
              <a:rPr lang="hu-HU" sz="1200" kern="1200" dirty="0">
                <a:solidFill>
                  <a:schemeClr val="tx1"/>
                </a:solidFill>
                <a:effectLst/>
                <a:latin typeface="+mn-lt"/>
              </a:rPr>
              <a:t>Azt mutatja, hogy a résztvevők jól érzik magukat </a:t>
            </a:r>
            <a:endParaRPr lang="hu-HU" dirty="0">
              <a:effectLst/>
            </a:endParaRPr>
          </a:p>
          <a:p>
            <a:pPr marL="628650" lvl="1" indent="-171450">
              <a:buFont typeface="Arial"/>
              <a:buChar char="•"/>
            </a:pPr>
            <a:r>
              <a:rPr lang="hu-HU" sz="1200" kern="1200" dirty="0">
                <a:solidFill>
                  <a:schemeClr val="tx1"/>
                </a:solidFill>
                <a:effectLst/>
                <a:latin typeface="+mn-lt"/>
              </a:rPr>
              <a:t>Embercsoportot mutat, nem csak egyéneket </a:t>
            </a:r>
            <a:endParaRPr lang="hu-HU"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hu-HU"/>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Copyright 2017: </a:t>
            </a:r>
          </a:p>
          <a:p>
            <a:r>
              <a:rPr lang="hu-HU" sz="1200" kern="1200" dirty="0">
                <a:solidFill>
                  <a:schemeClr val="tx1"/>
                </a:solidFill>
                <a:effectLst/>
                <a:latin typeface="+mn-lt"/>
              </a:rPr>
              <a:t>A bemutató használata licencbe adás útján történik, nem pedig értékesítéssel. Ez a tartalom a Microsoft Corporation kifejezett előzetes írásos engedélye nélkül nem másolható, nem dolgozható át, nem módosítható, nem használható fel származékos művek létrehozására, nem mutatható be nyilvánosan, nem értékesíthető, illetve nem használható fel kereskedelmi célokra. </a:t>
            </a:r>
          </a:p>
          <a:p>
            <a:r>
              <a:rPr lang="hu-HU" sz="1200" kern="1200" dirty="0">
                <a:solidFill>
                  <a:schemeClr val="tx1"/>
                </a:solidFill>
                <a:effectLst/>
                <a:latin typeface="+mn-lt"/>
              </a:rPr>
              <a:t> </a:t>
            </a:r>
          </a:p>
          <a:p>
            <a:r>
              <a:rPr lang="hu-HU" sz="1200" kern="1200" dirty="0">
                <a:solidFill>
                  <a:schemeClr val="tx1"/>
                </a:solidFill>
                <a:effectLst/>
                <a:latin typeface="+mn-lt"/>
              </a:rPr>
              <a:t>A bemutatót „adott állapotában” kínáljuk. A Microsoft nem vállal semmilyen kifejezett vagy vélelmezett garanciát. Az ebben a bemutatóban megjelenített információk és nézetek, beleértve az URL-címeket és más internetes webhelyekre történő hivatkozásokat, értesítés nélkül megváltozhatnak. </a:t>
            </a:r>
          </a:p>
          <a:p>
            <a:r>
              <a:rPr lang="hu-HU" sz="1200" kern="1200" dirty="0">
                <a:solidFill>
                  <a:schemeClr val="tx1"/>
                </a:solidFill>
                <a:effectLst/>
                <a:latin typeface="+mn-lt"/>
              </a:rPr>
              <a:t> </a:t>
            </a:r>
          </a:p>
          <a:p>
            <a:r>
              <a:rPr lang="hu-HU" sz="1200" kern="1200" dirty="0">
                <a:solidFill>
                  <a:schemeClr val="tx1"/>
                </a:solidFill>
                <a:effectLst/>
                <a:latin typeface="+mn-lt"/>
              </a:rPr>
              <a:t>Az itt leírt példák közül néhány csak illusztrációs célt szolgál, és kitalált. Létező személyekkel, dolgokkal való kapcsolatuk a véletlen műve. </a:t>
            </a:r>
          </a:p>
          <a:p>
            <a:r>
              <a:rPr lang="hu-HU" sz="1200" kern="1200" dirty="0">
                <a:solidFill>
                  <a:schemeClr val="tx1"/>
                </a:solidFill>
                <a:effectLst/>
                <a:latin typeface="+mn-lt"/>
              </a:rPr>
              <a:t> </a:t>
            </a:r>
          </a:p>
          <a:p>
            <a:r>
              <a:rPr lang="hu-HU" sz="1200" kern="1200" dirty="0">
                <a:solidFill>
                  <a:schemeClr val="tx1"/>
                </a:solidFill>
                <a:effectLst/>
                <a:latin typeface="+mn-lt"/>
              </a:rPr>
              <a:t>A bemutató személyes használatra, valamint a code.org szervezet eseményei és más kódolási események részeként végzett osztálytermi és egyéb tanítási célra használható fel. Ez a bemutató nem biztosít jogot a Microsoft bármely termékében foglalt szellemi tulajdon használatára. </a:t>
            </a:r>
          </a:p>
          <a:p>
            <a:r>
              <a:rPr lang="hu-HU" sz="1200" kern="1200" dirty="0">
                <a:solidFill>
                  <a:schemeClr val="tx1"/>
                </a:solidFill>
                <a:effectLst/>
                <a:latin typeface="+mn-lt"/>
              </a:rPr>
              <a:t> </a:t>
            </a:r>
          </a:p>
          <a:p>
            <a:r>
              <a:rPr lang="hu-HU" sz="1200" kern="1200" dirty="0">
                <a:solidFill>
                  <a:schemeClr val="tx1"/>
                </a:solidFill>
                <a:effectLst/>
                <a:latin typeface="+mn-lt"/>
              </a:rPr>
              <a:t>A Microsoft és a </a:t>
            </a:r>
            <a:r>
              <a:rPr lang="en-US" sz="1200" kern="1200" dirty="0">
                <a:solidFill>
                  <a:schemeClr val="tx1"/>
                </a:solidFill>
                <a:effectLst/>
                <a:latin typeface="+mn-lt"/>
                <a:ea typeface="+mn-ea"/>
                <a:cs typeface="+mn-cs"/>
                <a:hlinkClick r:id="rId3"/>
              </a:rPr>
              <a:t>http://www.microsoft.com/en-us/legal/intellectualproperty/trademarks/en-us.aspx</a:t>
            </a:r>
            <a:r>
              <a:rPr lang="hu-HU" sz="1200" kern="1200" dirty="0">
                <a:solidFill>
                  <a:schemeClr val="tx1"/>
                </a:solidFill>
                <a:effectLst/>
                <a:latin typeface="+mn-lt"/>
              </a:rPr>
              <a:t> oldalon felsorolt védjegyek a Microsoft vállalatcsoport védjegyei. Minden más védjegy a tulajdonosuk tulajdona.</a:t>
            </a:r>
          </a:p>
          <a:p>
            <a:endParaRPr lang="hu-HU"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200" b="0" i="0" u="none" strike="noStrike" kern="1200" cap="none" spc="0" normalizeH="0" baseline="0" noProof="0" dirty="0">
                <a:ln>
                  <a:noFill/>
                </a:ln>
                <a:solidFill>
                  <a:prstClr val="black"/>
                </a:solidFill>
                <a:effectLst/>
                <a:uLnTx/>
                <a:uFillTx/>
                <a:latin typeface="+mn-lt"/>
              </a:rPr>
              <a:t>© Code.org, 2017. A Code.org®, a CODE logó és az Hour of Code® a Code.org védjegyei</a:t>
            </a:r>
            <a:endParaRPr kumimoji="0" lang="hu-HU"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u-HU"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200" b="0" i="0" u="none" strike="noStrike" kern="1200" cap="none" spc="0" normalizeH="0" baseline="0" noProof="0" dirty="0">
                <a:ln>
                  <a:noFill/>
                </a:ln>
                <a:solidFill>
                  <a:prstClr val="black"/>
                </a:solidFill>
                <a:effectLst/>
                <a:uLnTx/>
                <a:uFillTx/>
                <a:latin typeface="+mn-lt"/>
              </a:rPr>
              <a:t>Mojang © 2017. A „Minecraft” a Mojang AB védjegye</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u-HU"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200" b="0" i="0" u="none" strike="noStrike" kern="1200" cap="none" spc="0" normalizeH="0" baseline="0" noProof="0" dirty="0">
                <a:ln>
                  <a:noFill/>
                </a:ln>
                <a:solidFill>
                  <a:prstClr val="black"/>
                </a:solidFill>
                <a:effectLst/>
                <a:uLnTx/>
                <a:uFillTx/>
                <a:latin typeface="+mn-lt"/>
              </a:rPr>
              <a:t>© 2017 Microsoft Corporation. Minden jog fenntartva.</a:t>
            </a:r>
          </a:p>
          <a:p>
            <a:endParaRPr lang="hu-HU"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hu-H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b="0" u="none" dirty="0"/>
              <a:t>„Mire gondoltok, ha meghalljátok a „kódolás” szót? Gondolkozzatok pár percig a „kódolás”-ról, és arról, hogy mit jelent ez nektek.”</a:t>
            </a:r>
          </a:p>
          <a:p>
            <a:endParaRPr lang="hu-HU" b="0" u="none" baseline="0" dirty="0"/>
          </a:p>
          <a:p>
            <a:r>
              <a:rPr lang="hu-HU" b="0" u="none" baseline="0" dirty="0"/>
              <a:t>[Vita kezdeményezése]</a:t>
            </a:r>
          </a:p>
          <a:p>
            <a:endParaRPr lang="hu-HU"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b="0" u="none" dirty="0"/>
              <a:t>„Most nézzünk meg egy rövid videót arról, hogy mennyire vált népszerűvé a kódolás, és hány hozzátok hasonló fiatal próbálta már ki!”</a:t>
            </a:r>
          </a:p>
          <a:p>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A DIA CÉLJA:</a:t>
            </a:r>
            <a:r>
              <a:rPr lang="hu-HU"/>
              <a:t> </a:t>
            </a:r>
          </a:p>
          <a:p>
            <a:pPr marL="0" marR="0" indent="0" algn="l" defTabSz="914400" rtl="0" eaLnBrk="1" fontAlgn="auto" latinLnBrk="0" hangingPunct="1">
              <a:lnSpc>
                <a:spcPct val="100000"/>
              </a:lnSpc>
              <a:spcBef>
                <a:spcPts val="0"/>
              </a:spcBef>
              <a:spcAft>
                <a:spcPts val="0"/>
              </a:spcAft>
              <a:buClrTx/>
              <a:buSzTx/>
              <a:buFontTx/>
              <a:buNone/>
              <a:tabLst/>
              <a:defRPr/>
            </a:pPr>
            <a:endParaRPr lang="hu-HU" b="0" u="none" baseline="0" dirty="0"/>
          </a:p>
          <a:p>
            <a:pPr>
              <a:defRPr/>
            </a:pPr>
            <a:r>
              <a:rPr lang="hu-HU"/>
              <a:t>Célkitűzés: beszélgetés kezdeményezése, és a fiatalok kódolásról alkotott képzeteinek a felmérése. Tudjuk, hogy van néhány általános tévképzet a kódolásról és a számítástechnikáról: Hogy csak a jó matekosoknak, a „kockák”-nak, és főleg a fiúknak való.</a:t>
            </a:r>
            <a:r>
              <a:rPr lang="hu-HU" kern="1200">
                <a:effectLst/>
                <a:latin typeface="+mn-lt"/>
              </a:rPr>
              <a:t>A következő diák segítségével szeretnénk tisztázni néhány kódolással kapcsolatos tévképzetet, hogy még az oktatóprogram elkezdése előtt megváltoztathassuk a résztvevők véleményét.</a:t>
            </a:r>
            <a:r>
              <a:rPr lang="hu-HU"/>
              <a:t> </a:t>
            </a:r>
            <a:endParaRPr lang="hu-HU" b="1" u="sng"/>
          </a:p>
          <a:p>
            <a:endParaRPr lang="hu-HU" b="1" dirty="0"/>
          </a:p>
          <a:p>
            <a:r>
              <a:rPr lang="hu-HU" b="1" u="sng" dirty="0"/>
              <a:t>MEGJEGYZÉSEK A KÖZVETÍTŐNEK:</a:t>
            </a:r>
          </a:p>
          <a:p>
            <a:r>
              <a:rPr lang="hu-HU" b="0" u="none" dirty="0"/>
              <a:t>Vigyázzon, ne erősítse a tévképzeteket azáltal, hogy sugallja őket. Kérdezze meg a csoportot, hogy mit gondolnak! Lehet, hogy meg fog lepődni!</a:t>
            </a:r>
          </a:p>
          <a:p>
            <a:endParaRPr lang="hu-HU"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b="0" u="none" dirty="0"/>
              <a:t>„Először meg fogunk nézni egy rövid videót arról, hogy az elmúlt években mennyire vált népszerűvé a kódolás, és hány hozzátok hasonló fiatal próbálta már ki!”</a:t>
            </a:r>
          </a:p>
          <a:p>
            <a:endParaRPr lang="hu-HU"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hu-HU"/>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A DIA CÉLJA:</a:t>
            </a:r>
          </a:p>
          <a:p>
            <a:endParaRPr lang="hu-HU" b="1" u="sng" baseline="0" dirty="0"/>
          </a:p>
          <a:p>
            <a:r>
              <a:rPr lang="hu-HU" b="0" u="none" baseline="0" dirty="0"/>
              <a:t>A fiatalok lelkesedésének felkeltése az Hour of Code™ oktatóprogram iránt.</a:t>
            </a:r>
            <a:endParaRPr lang="hu-HU" b="1" u="sng" dirty="0"/>
          </a:p>
          <a:p>
            <a:endParaRPr lang="hu-HU" b="1" u="sng"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dirty="0"/>
              <a:t>A videónak automatikusan el kell indulnia. </a:t>
            </a:r>
          </a:p>
          <a:p>
            <a:endParaRPr lang="hu-HU" dirty="0"/>
          </a:p>
          <a:p>
            <a:pPr marL="0" marR="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Ha meg szeretné változtatni a nyelvet vagy a feliratozást, akkor az alábbi hivatkozáson keresztül hívja elő a videót, és annak jobb alsó sarkában kattintson a „beállítások” fogaskerékre. Lehet, hogy újra be kell ágyaznia a hivatkozást: https://www.youtube.com/watch?t=1&amp;v=2DxWIxec6yo</a:t>
            </a:r>
            <a:endParaRPr lang="hu-HU" dirty="0"/>
          </a:p>
          <a:p>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sz="1200" kern="1200" dirty="0">
                <a:solidFill>
                  <a:schemeClr val="tx1"/>
                </a:solidFill>
                <a:effectLst/>
                <a:latin typeface="+mn-lt"/>
              </a:rPr>
              <a:t>A code.org oldalon további videókat is találhat, és amennyiben más üzenetet szeretne átadni a közönségének, akár másikra is cserélheti azt.</a:t>
            </a:r>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hu-HU"/>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„Beszéljünk arról, hogy milyen </a:t>
            </a:r>
            <a:r>
              <a:rPr lang="hu-HU" b="0" i="1" u="none" dirty="0"/>
              <a:t>nem</a:t>
            </a:r>
            <a:r>
              <a:rPr lang="hu-HU" b="0" u="none" dirty="0"/>
              <a:t> a kódolás! A kódolás nem olyasmi, amit egyedül kell csinálnotok, és nem is olyan nehéz, mint gondolnátok!”</a:t>
            </a:r>
            <a:endParaRPr lang="hu-HU" b="1" u="sng" dirty="0"/>
          </a:p>
          <a:p>
            <a:endParaRPr lang="hu-HU" b="1" u="sng" dirty="0"/>
          </a:p>
          <a:p>
            <a:r>
              <a:rPr lang="hu-HU" b="1" u="sng" dirty="0"/>
              <a:t>A DIA CÉLJA: </a:t>
            </a: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Az 5–8. diák célja, hogy eloszlassák a 11–14 éves fiatalok tévhiteit azzal kapcsolatban, hogy a kódolással foglalkozó emberek milyenek, illetve hogy maga a kódolás valójában milyen is. Nagyon szeretnénk, ha a fiatalokban le tudnánk rombolni ezeket a sztereotípiákat azáltal, hogy elmondjuk, hogy a kódolás nem: </a:t>
            </a:r>
            <a:endParaRPr lang="hu-HU" dirty="0"/>
          </a:p>
          <a:p>
            <a:pPr marL="628650" lvl="1" indent="-171450">
              <a:buFont typeface="Arial"/>
              <a:buChar char="•"/>
            </a:pPr>
            <a:r>
              <a:rPr lang="hu-HU" sz="1200" kern="1200" dirty="0">
                <a:solidFill>
                  <a:schemeClr val="tx1"/>
                </a:solidFill>
                <a:effectLst/>
                <a:latin typeface="+mn-lt"/>
              </a:rPr>
              <a:t>Magányos tevékenység </a:t>
            </a:r>
            <a:endParaRPr lang="hu-HU" dirty="0">
              <a:effectLst/>
            </a:endParaRPr>
          </a:p>
          <a:p>
            <a:pPr marL="628650" lvl="1" indent="-171450">
              <a:buFont typeface="Arial"/>
              <a:buChar char="•"/>
            </a:pPr>
            <a:r>
              <a:rPr lang="hu-HU" sz="1200" kern="1200" dirty="0">
                <a:solidFill>
                  <a:schemeClr val="tx1"/>
                </a:solidFill>
                <a:effectLst/>
                <a:latin typeface="+mn-lt"/>
              </a:rPr>
              <a:t>Férfi tevékenység </a:t>
            </a:r>
            <a:endParaRPr lang="hu-HU" dirty="0">
              <a:effectLst/>
            </a:endParaRPr>
          </a:p>
          <a:p>
            <a:pPr marL="628650" lvl="1" indent="-171450">
              <a:buFont typeface="Arial"/>
              <a:buChar char="•"/>
            </a:pPr>
            <a:r>
              <a:rPr lang="hu-HU" sz="1200" kern="1200" dirty="0">
                <a:solidFill>
                  <a:schemeClr val="tx1"/>
                </a:solidFill>
                <a:effectLst/>
                <a:latin typeface="+mn-lt"/>
              </a:rPr>
              <a:t>Csak „kockák”-nak való</a:t>
            </a:r>
            <a:endParaRPr lang="hu-HU" dirty="0">
              <a:effectLst/>
            </a:endParaRPr>
          </a:p>
          <a:p>
            <a:pPr marL="628650" lvl="1" indent="-171450">
              <a:buFont typeface="Arial"/>
              <a:buChar char="•"/>
            </a:pPr>
            <a:r>
              <a:rPr lang="hu-HU" sz="1200" kern="1200" dirty="0">
                <a:solidFill>
                  <a:schemeClr val="tx1"/>
                </a:solidFill>
                <a:effectLst/>
                <a:latin typeface="+mn-lt"/>
              </a:rPr>
              <a:t>Csak jó matekosoknak való </a:t>
            </a:r>
            <a:endParaRPr lang="hu-HU" dirty="0">
              <a:effectLst/>
            </a:endParaRPr>
          </a:p>
          <a:p>
            <a:pPr marL="628650" lvl="1" indent="-171450">
              <a:buFont typeface="Arial"/>
              <a:buChar char="•"/>
            </a:pPr>
            <a:r>
              <a:rPr lang="hu-HU" sz="1200" kern="1200" dirty="0">
                <a:solidFill>
                  <a:schemeClr val="tx1"/>
                </a:solidFill>
                <a:effectLst/>
                <a:latin typeface="+mn-lt"/>
              </a:rPr>
              <a:t>Csak azoknak való, akik számítógépes programokat szeretnének fejleszteni </a:t>
            </a:r>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hu-HU"/>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a:defRPr/>
            </a:pPr>
            <a:r>
              <a:rPr lang="hu-HU" dirty="0"/>
              <a:t>„A kódolás ezenkívül nem azt jelenti, hogy órákig kell egyedül a gép előtt ülnötök! A különböző kódoló csoportok jobb megoldásokat találnak ki és jobb szoftveres termékeket fejlesztenek ki.</a:t>
            </a:r>
            <a:r>
              <a:rPr lang="en-US" dirty="0"/>
              <a:t>”</a:t>
            </a:r>
            <a:r>
              <a:rPr lang="hu-HU" dirty="0"/>
              <a:t> </a:t>
            </a:r>
            <a:endParaRPr lang="hu-HU" b="1" u="sng" dirty="0"/>
          </a:p>
          <a:p>
            <a:endParaRPr lang="hu-HU" b="1" u="sng" dirty="0"/>
          </a:p>
          <a:p>
            <a:r>
              <a:rPr lang="hu-HU" b="1" u="sng" dirty="0"/>
              <a:t>A DIA CÉLJA: </a:t>
            </a:r>
          </a:p>
          <a:p>
            <a:endParaRPr lang="hu-HU" b="1" u="sng" dirty="0"/>
          </a:p>
          <a:p>
            <a:r>
              <a:rPr lang="hu-HU" dirty="0"/>
              <a:t>A kódolás mindenkinek való. A különböző kódoló csoportok jobb szoftveres termékeket fejlesztenek ki.</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hu-HU"/>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a:t>MINTASZÖVEG:</a:t>
            </a:r>
          </a:p>
          <a:p>
            <a:endParaRPr lang="hu-HU" b="1" u="sng"/>
          </a:p>
          <a:p>
            <a:r>
              <a:rPr lang="hu-HU" b="0" u="none"/>
              <a:t>„Azt viszont lehet, hogy nem tudjátok, hogy a kódolás </a:t>
            </a:r>
            <a:r>
              <a:rPr lang="hu-HU" b="0" i="1" u="none"/>
              <a:t>valójában</a:t>
            </a:r>
            <a:r>
              <a:rPr lang="hu-HU" b="0" u="none"/>
              <a:t> a munkahelyeteken is nagyon hasznosnak bizonyulhat…”</a:t>
            </a:r>
            <a:endParaRPr lang="hu-HU" b="1" u="sng"/>
          </a:p>
          <a:p>
            <a:endParaRPr lang="hu-HU" b="1" u="sng"/>
          </a:p>
          <a:p>
            <a:r>
              <a:rPr lang="hu-HU" b="1" u="sng"/>
              <a:t>A DIA CÉLJA:</a:t>
            </a:r>
            <a:endParaRPr lang="hu-HU" b="0" u="none"/>
          </a:p>
          <a:p>
            <a:endParaRPr lang="hu-HU" b="0" u="none"/>
          </a:p>
          <a:p>
            <a:pPr marL="0" marR="0" indent="0" algn="l" defTabSz="914400" rtl="0" eaLnBrk="1" fontAlgn="auto" latinLnBrk="0" hangingPunct="1">
              <a:lnSpc>
                <a:spcPct val="100000"/>
              </a:lnSpc>
              <a:spcBef>
                <a:spcPts val="0"/>
              </a:spcBef>
              <a:spcAft>
                <a:spcPts val="0"/>
              </a:spcAft>
              <a:buClrTx/>
              <a:buSzTx/>
              <a:buFontTx/>
              <a:buNone/>
              <a:tabLst/>
              <a:defRPr/>
            </a:pPr>
            <a:r>
              <a:rPr lang="hu-HU" b="0" u="none"/>
              <a:t>Ez a dia egy vicc, a közönség megnevettetését szolgálja!</a:t>
            </a:r>
            <a:r>
              <a:rPr lang="hu-HU"/>
              <a:t> </a:t>
            </a:r>
            <a:endParaRPr lang="hu-HU" b="1" u="sng"/>
          </a:p>
          <a:p>
            <a:endParaRPr lang="hu-HU" b="1"/>
          </a:p>
          <a:p>
            <a:r>
              <a:rPr lang="hu-HU" b="1" u="sng"/>
              <a:t>UTASÍTÁSOK A DIA KÉPEIRE VONATKOZÓAN:</a:t>
            </a:r>
          </a:p>
          <a:p>
            <a:endParaRPr lang="hu-HU" sz="1200" b="1" u="sng" kern="1200" baseline="0">
              <a:solidFill>
                <a:schemeClr val="tx1"/>
              </a:solidFill>
              <a:effectLst/>
              <a:latin typeface="+mn-lt"/>
              <a:ea typeface="+mn-ea"/>
              <a:cs typeface="+mn-cs"/>
            </a:endParaRPr>
          </a:p>
          <a:p>
            <a:r>
              <a:rPr lang="hu-HU" sz="1200" b="0" u="none" kern="1200" baseline="0">
                <a:solidFill>
                  <a:schemeClr val="tx1"/>
                </a:solidFill>
                <a:effectLst/>
                <a:latin typeface="+mn-lt"/>
              </a:rPr>
              <a:t>Ehhez a diához egy olyan bolondos képet vagy .gif animációt kell választani, amely megnevetteti a közönséget. </a:t>
            </a:r>
            <a:endParaRPr lang="hu-HU" sz="1200" b="0" u="none" kern="1200">
              <a:solidFill>
                <a:schemeClr val="tx1"/>
              </a:solidFill>
              <a:effectLst/>
              <a:latin typeface="+mn-lt"/>
              <a:ea typeface="+mn-ea"/>
              <a:cs typeface="+mn-cs"/>
            </a:endParaRPr>
          </a:p>
          <a:p>
            <a:endParaRPr lang="hu-HU"/>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hu-HU"/>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1" u="sng" dirty="0"/>
              <a:t>MINTASZÖVEG:</a:t>
            </a:r>
          </a:p>
          <a:p>
            <a:endParaRPr lang="hu-HU" b="1" u="sng" dirty="0"/>
          </a:p>
          <a:p>
            <a:r>
              <a:rPr lang="hu-HU" b="0" u="none" dirty="0"/>
              <a:t>„Csak vicc volt!”</a:t>
            </a:r>
          </a:p>
          <a:p>
            <a:endParaRPr lang="hu-HU" b="1" u="sng" dirty="0"/>
          </a:p>
          <a:p>
            <a:r>
              <a:rPr lang="hu-HU" b="1" u="sng" dirty="0"/>
              <a:t>A DIA CÉLJA:</a:t>
            </a:r>
          </a:p>
          <a:p>
            <a:endParaRPr lang="hu-HU" b="1" u="sng" dirty="0"/>
          </a:p>
          <a:p>
            <a:r>
              <a:rPr lang="hu-HU" b="0" u="none" dirty="0"/>
              <a:t>Közölni, hogy az előző dia csak vicc volt.</a:t>
            </a:r>
          </a:p>
          <a:p>
            <a:endParaRPr lang="hu-HU"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hu-HU"/>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1" u="sng" dirty="0"/>
              <a:t>MINTASZÖVEG:</a:t>
            </a:r>
          </a:p>
          <a:p>
            <a:pPr marL="0" marR="0" indent="0" algn="l" defTabSz="914400" rtl="0" eaLnBrk="1" fontAlgn="auto" latinLnBrk="0" hangingPunct="1">
              <a:lnSpc>
                <a:spcPct val="100000"/>
              </a:lnSpc>
              <a:spcBef>
                <a:spcPts val="0"/>
              </a:spcBef>
              <a:spcAft>
                <a:spcPts val="0"/>
              </a:spcAft>
              <a:buClrTx/>
              <a:buSzTx/>
              <a:buFontTx/>
              <a:buNone/>
              <a:tabLst/>
              <a:defRPr/>
            </a:pPr>
            <a:endParaRPr lang="hu-HU" b="1" u="sng" dirty="0"/>
          </a:p>
          <a:p>
            <a:pPr marL="0" marR="0" indent="0" algn="l" defTabSz="914400" rtl="0" eaLnBrk="1" fontAlgn="auto" latinLnBrk="0" hangingPunct="1">
              <a:lnSpc>
                <a:spcPct val="100000"/>
              </a:lnSpc>
              <a:spcBef>
                <a:spcPts val="0"/>
              </a:spcBef>
              <a:spcAft>
                <a:spcPts val="0"/>
              </a:spcAft>
              <a:buClrTx/>
              <a:buSzTx/>
              <a:buFontTx/>
              <a:buNone/>
              <a:tabLst/>
              <a:defRPr/>
            </a:pPr>
            <a:r>
              <a:rPr lang="hu-HU" b="0" u="none" dirty="0"/>
              <a:t>„Most pedig beszéljünk arról, hogy </a:t>
            </a:r>
            <a:r>
              <a:rPr lang="hu-HU" b="0" i="1" u="none" dirty="0"/>
              <a:t>valójában</a:t>
            </a:r>
            <a:r>
              <a:rPr lang="hu-HU" b="0" u="none" dirty="0"/>
              <a:t> milyen a kódolás. Talán nem tudjátok, de ez egy együttműködést igénylő tevékenység, amely fiúk </a:t>
            </a:r>
            <a:r>
              <a:rPr lang="hu-HU" b="0" i="1" u="none" dirty="0"/>
              <a:t>és </a:t>
            </a:r>
            <a:r>
              <a:rPr lang="hu-HU" b="0" u="none" dirty="0"/>
              <a:t>lányok előtt egyaránt nyitva áll!”</a:t>
            </a:r>
          </a:p>
          <a:p>
            <a:endParaRPr lang="hu-HU" b="1" u="sng" dirty="0"/>
          </a:p>
          <a:p>
            <a:r>
              <a:rPr lang="hu-HU" b="1" u="sng" dirty="0"/>
              <a:t>A DIA CÉLJA:</a:t>
            </a:r>
          </a:p>
          <a:p>
            <a:endParaRPr lang="hu-HU" b="1" u="sng" dirty="0"/>
          </a:p>
          <a:p>
            <a:r>
              <a:rPr lang="hu-HU" sz="1200" kern="1200" dirty="0">
                <a:solidFill>
                  <a:schemeClr val="tx1"/>
                </a:solidFill>
                <a:effectLst/>
                <a:latin typeface="+mn-lt"/>
              </a:rPr>
              <a:t>A 9–12. diákon képekben mutatjuk be a fiataloknak, hogy milyen szórakoztató is lehet a kódolás. Nagyon szeretnénk hangsúlyozni, hogy a kódolás: </a:t>
            </a:r>
            <a:endParaRPr lang="hu-HU" dirty="0">
              <a:effectLst/>
            </a:endParaRPr>
          </a:p>
          <a:p>
            <a:pPr marL="628650" lvl="1" indent="-171450">
              <a:buFont typeface="Arial"/>
              <a:buChar char="•"/>
            </a:pPr>
            <a:r>
              <a:rPr lang="hu-HU" sz="1200" kern="1200" dirty="0">
                <a:solidFill>
                  <a:schemeClr val="tx1"/>
                </a:solidFill>
                <a:effectLst/>
                <a:latin typeface="+mn-lt"/>
              </a:rPr>
              <a:t>Együttműködést igényel </a:t>
            </a:r>
            <a:endParaRPr lang="hu-HU" dirty="0">
              <a:effectLst/>
            </a:endParaRPr>
          </a:p>
          <a:p>
            <a:pPr marL="628650" lvl="1" indent="-171450">
              <a:buFont typeface="Arial"/>
              <a:buChar char="•"/>
            </a:pPr>
            <a:r>
              <a:rPr lang="hu-HU" sz="1200" kern="1200" dirty="0">
                <a:solidFill>
                  <a:schemeClr val="tx1"/>
                </a:solidFill>
                <a:effectLst/>
                <a:latin typeface="+mn-lt"/>
              </a:rPr>
              <a:t>Bármely nem előtt nyitott</a:t>
            </a:r>
            <a:endParaRPr lang="hu-HU" dirty="0">
              <a:effectLst/>
            </a:endParaRPr>
          </a:p>
          <a:p>
            <a:pPr marL="628650" lvl="1" indent="-171450">
              <a:buFont typeface="Arial"/>
              <a:buChar char="•"/>
            </a:pPr>
            <a:r>
              <a:rPr lang="hu-HU" sz="1200" kern="1200" dirty="0">
                <a:solidFill>
                  <a:schemeClr val="tx1"/>
                </a:solidFill>
                <a:effectLst/>
                <a:latin typeface="+mn-lt"/>
              </a:rPr>
              <a:t>Introvertáltaknak és extrovertáltaknak is való </a:t>
            </a:r>
            <a:endParaRPr lang="hu-HU" dirty="0">
              <a:effectLst/>
            </a:endParaRPr>
          </a:p>
          <a:p>
            <a:pPr marL="628650" lvl="1" indent="-171450">
              <a:buFont typeface="Arial"/>
              <a:buChar char="•"/>
            </a:pPr>
            <a:r>
              <a:rPr lang="hu-HU" sz="1200" kern="1200" dirty="0">
                <a:solidFill>
                  <a:schemeClr val="tx1"/>
                </a:solidFill>
                <a:effectLst/>
                <a:latin typeface="+mn-lt"/>
              </a:rPr>
              <a:t>A problémamegoldásról szól. A kódoláshoz valójában nem sok matematikai ismeret szükséges. </a:t>
            </a:r>
            <a:endParaRPr lang="hu-HU" dirty="0">
              <a:effectLst/>
            </a:endParaRPr>
          </a:p>
          <a:p>
            <a:pPr marL="628650" lvl="1" indent="-171450">
              <a:buFont typeface="Arial"/>
              <a:buChar char="•"/>
            </a:pPr>
            <a:r>
              <a:rPr lang="hu-HU" sz="1200" kern="1200" dirty="0">
                <a:solidFill>
                  <a:schemeClr val="tx1"/>
                </a:solidFill>
                <a:effectLst/>
                <a:latin typeface="+mn-lt"/>
              </a:rPr>
              <a:t>Olyan embernek való, akik számítógép használatával szeretnék kiélni a szenvedélyüket </a:t>
            </a:r>
            <a:endParaRPr lang="hu-HU" dirty="0">
              <a:effectLst/>
            </a:endParaRPr>
          </a:p>
          <a:p>
            <a:endParaRPr lang="hu-HU" b="1" dirty="0"/>
          </a:p>
          <a:p>
            <a:r>
              <a:rPr lang="hu-HU" b="1" u="sng" dirty="0"/>
              <a:t>UTASÍTÁSOK A DIA KÉPEIRE VONATKOZÓAN:</a:t>
            </a:r>
            <a:endParaRPr lang="hu-HU" sz="1200" u="sng"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r>
              <a:rPr lang="hu-HU" sz="1200" kern="1200" dirty="0">
                <a:solidFill>
                  <a:schemeClr val="tx1"/>
                </a:solidFill>
                <a:effectLst/>
                <a:latin typeface="+mn-lt"/>
              </a:rPr>
              <a:t>Ha le akarja cserélni ezt a képet, figyeljen rá, hogy az új kép megfeleljen a következő feltételeknek: </a:t>
            </a:r>
            <a:endParaRPr lang="hu-HU" dirty="0"/>
          </a:p>
          <a:p>
            <a:pPr marL="628650" lvl="1" indent="-171450">
              <a:buFont typeface="Arial"/>
              <a:buChar char="•"/>
            </a:pPr>
            <a:r>
              <a:rPr lang="hu-HU" sz="1200" kern="1200" dirty="0">
                <a:solidFill>
                  <a:schemeClr val="tx1"/>
                </a:solidFill>
                <a:effectLst/>
                <a:latin typeface="+mn-lt"/>
              </a:rPr>
              <a:t>Kiskamasz-/középiskolás korú fiatalokat mutat </a:t>
            </a:r>
            <a:endParaRPr lang="hu-HU" dirty="0">
              <a:effectLst/>
            </a:endParaRPr>
          </a:p>
          <a:p>
            <a:pPr marL="628650" lvl="1" indent="-171450">
              <a:buFont typeface="Arial"/>
              <a:buChar char="•"/>
            </a:pPr>
            <a:r>
              <a:rPr lang="hu-HU" sz="1200" kern="1200" dirty="0">
                <a:solidFill>
                  <a:schemeClr val="tx1"/>
                </a:solidFill>
                <a:effectLst/>
                <a:latin typeface="+mn-lt"/>
              </a:rPr>
              <a:t>Azt mutatja, hogy a résztvevők jól érzik magukat a technológia használata közben</a:t>
            </a:r>
            <a:endParaRPr lang="hu-HU" dirty="0">
              <a:effectLst/>
            </a:endParaRPr>
          </a:p>
          <a:p>
            <a:pPr marL="628650" lvl="1" indent="-171450">
              <a:buFont typeface="Arial"/>
              <a:buChar char="•"/>
            </a:pPr>
            <a:r>
              <a:rPr lang="hu-HU" sz="1200" kern="1200" dirty="0">
                <a:solidFill>
                  <a:schemeClr val="tx1"/>
                </a:solidFill>
                <a:effectLst/>
                <a:latin typeface="+mn-lt"/>
              </a:rPr>
              <a:t>Embercsoportot mutat, nem csak egyéneket </a:t>
            </a:r>
          </a:p>
          <a:p>
            <a:pPr marL="628650" lvl="1" indent="-171450">
              <a:buFont typeface="Arial"/>
              <a:buChar char="•"/>
            </a:pPr>
            <a:r>
              <a:rPr lang="hu-HU" sz="1200" kern="1200" dirty="0">
                <a:solidFill>
                  <a:schemeClr val="tx1"/>
                </a:solidFill>
                <a:effectLst/>
                <a:latin typeface="+mn-lt"/>
              </a:rPr>
              <a:t>Nőket is mutat</a:t>
            </a:r>
            <a:endParaRPr lang="hu-HU" dirty="0">
              <a:effectLst/>
            </a:endParaRPr>
          </a:p>
          <a:p>
            <a:endParaRPr lang="hu-HU" sz="1200" kern="1200" dirty="0">
              <a:solidFill>
                <a:schemeClr val="tx1"/>
              </a:solidFill>
              <a:effectLst/>
              <a:latin typeface="+mn-lt"/>
              <a:ea typeface="+mn-ea"/>
              <a:cs typeface="+mn-cs"/>
            </a:endParaRPr>
          </a:p>
          <a:p>
            <a:endParaRPr lang="hu-HU" sz="1200" kern="1200" dirty="0">
              <a:solidFill>
                <a:schemeClr val="tx1"/>
              </a:solidFill>
              <a:effectLst/>
              <a:latin typeface="+mn-lt"/>
              <a:ea typeface="+mn-ea"/>
              <a:cs typeface="+mn-cs"/>
            </a:endParaRPr>
          </a:p>
          <a:p>
            <a:endParaRPr lang="hu-HU"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hu-HU"/>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hu-HU" sz="3600" dirty="0">
                <a:solidFill>
                  <a:schemeClr val="bg1"/>
                </a:solidFill>
                <a:latin typeface="Segoe UI Light" panose="020B0502040204020203" pitchFamily="34" charset="0"/>
              </a:rPr>
              <a:t>Üdvözöl titeket a</a:t>
            </a:r>
          </a:p>
          <a:p>
            <a:r>
              <a:rPr lang="hu-HU" sz="3600" dirty="0">
                <a:solidFill>
                  <a:schemeClr val="bg1"/>
                </a:solidFill>
                <a:latin typeface="Segoe UI Light" panose="020B0502040204020203" pitchFamily="34" charset="0"/>
              </a:rPr>
              <a:t>Minecraft Hour of Code™</a:t>
            </a:r>
            <a:endParaRPr lang="hu-HU"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hu-HU" dirty="0"/>
              <a:t>Üdvözöl titeket az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hu-HU"/>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yermekek kis csoportja működik együtt egy projekten&#10;" title="Gyermekek kis csoportja működik együtt egy projekten"/>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Ilyen.</a:t>
            </a:r>
          </a:p>
        </p:txBody>
      </p:sp>
      <p:sp>
        <p:nvSpPr>
          <p:cNvPr id="4" name="Title 3" hidden="1"/>
          <p:cNvSpPr>
            <a:spLocks noGrp="1"/>
          </p:cNvSpPr>
          <p:nvPr>
            <p:ph type="ctrTitle"/>
          </p:nvPr>
        </p:nvSpPr>
        <p:spPr/>
        <p:txBody>
          <a:bodyPr/>
          <a:lstStyle/>
          <a:p>
            <a:r>
              <a:rPr lang="hu-HU"/>
              <a:t>És ilyen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hu-HU"/>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hu-HU" sz="3600">
                <a:solidFill>
                  <a:schemeClr val="bg1"/>
                </a:solidFill>
                <a:latin typeface="Segoe UI Light" panose="020B0502040204020203" pitchFamily="34" charset="0"/>
              </a:rPr>
              <a:t>A kódolás…</a:t>
            </a:r>
          </a:p>
        </p:txBody>
      </p:sp>
      <p:sp>
        <p:nvSpPr>
          <p:cNvPr id="5" name="Title 4" hidden="1"/>
          <p:cNvSpPr>
            <a:spLocks noGrp="1"/>
          </p:cNvSpPr>
          <p:nvPr>
            <p:ph type="ctrTitle"/>
          </p:nvPr>
        </p:nvSpPr>
        <p:spPr/>
        <p:txBody>
          <a:bodyPr/>
          <a:lstStyle/>
          <a:p>
            <a:r>
              <a:rPr lang="hu-HU"/>
              <a:t>A kódolás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hu-HU"/>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Problémamegoldás</a:t>
            </a:r>
          </a:p>
        </p:txBody>
      </p:sp>
      <p:sp>
        <p:nvSpPr>
          <p:cNvPr id="6" name="Title 5" hidden="1"/>
          <p:cNvSpPr>
            <a:spLocks noGrp="1"/>
          </p:cNvSpPr>
          <p:nvPr>
            <p:ph type="ctrTitle"/>
          </p:nvPr>
        </p:nvSpPr>
        <p:spPr/>
        <p:txBody>
          <a:bodyPr/>
          <a:lstStyle/>
          <a:p>
            <a:r>
              <a:rPr lang="hu-HU"/>
              <a:t>Problémamegoldás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hu-HU"/>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zínes ceruzák" title="Színes ceruzá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Kreativitás</a:t>
            </a:r>
          </a:p>
        </p:txBody>
      </p:sp>
      <p:sp>
        <p:nvSpPr>
          <p:cNvPr id="4" name="Title 3" hidden="1"/>
          <p:cNvSpPr>
            <a:spLocks noGrp="1"/>
          </p:cNvSpPr>
          <p:nvPr>
            <p:ph type="ctrTitle"/>
          </p:nvPr>
        </p:nvSpPr>
        <p:spPr/>
        <p:txBody>
          <a:bodyPr/>
          <a:lstStyle/>
          <a:p>
            <a:r>
              <a:rPr lang="hu-HU"/>
              <a:t>Kreativitás</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hu-HU"/>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ódoló lányok 2 | készítette: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Együttműködés</a:t>
            </a:r>
          </a:p>
        </p:txBody>
      </p:sp>
      <p:sp>
        <p:nvSpPr>
          <p:cNvPr id="9" name="Title 8" hidden="1"/>
          <p:cNvSpPr>
            <a:spLocks noGrp="1"/>
          </p:cNvSpPr>
          <p:nvPr>
            <p:ph type="ctrTitle"/>
          </p:nvPr>
        </p:nvSpPr>
        <p:spPr/>
        <p:txBody>
          <a:bodyPr/>
          <a:lstStyle/>
          <a:p>
            <a:r>
              <a:rPr lang="hu-HU"/>
              <a:t>Együttműködés</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hu-HU"/>
          </a:p>
        </p:txBody>
      </p:sp>
      <p:pic>
        <p:nvPicPr>
          <p:cNvPr id="8" name="Picture 7">
            <a:extLst>
              <a:ext uri="{FF2B5EF4-FFF2-40B4-BE49-F238E27FC236}">
                <a16:creationId xmlns:a16="http://schemas.microsoft.com/office/drawing/2014/main" id="{EA550285-8E2B-461B-BE69-B42E461DC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462"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93"/>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Kérdés</a:t>
            </a:r>
          </a:p>
        </p:txBody>
      </p:sp>
      <p:sp>
        <p:nvSpPr>
          <p:cNvPr id="15" name="Rectangle 14"/>
          <p:cNvSpPr/>
          <p:nvPr/>
        </p:nvSpPr>
        <p:spPr>
          <a:xfrm>
            <a:off x="4816643" y="2041604"/>
            <a:ext cx="4041607" cy="1754327"/>
          </a:xfrm>
          <a:prstGeom prst="rect">
            <a:avLst/>
          </a:prstGeom>
        </p:spPr>
        <p:txBody>
          <a:bodyPr wrap="square">
            <a:spAutoFit/>
          </a:bodyPr>
          <a:lstStyle/>
          <a:p>
            <a:r>
              <a:rPr lang="hu-HU" sz="3600" dirty="0">
                <a:latin typeface="Segoe UI Light" panose="020B0502040204020203" pitchFamily="34" charset="0"/>
              </a:rPr>
              <a:t>Mi az, amit nagyon szerettek csinálni </a:t>
            </a:r>
            <a:br>
              <a:rPr lang="en-US" sz="3600" dirty="0">
                <a:latin typeface="Segoe UI Light" panose="020B0502040204020203" pitchFamily="34" charset="0"/>
              </a:rPr>
            </a:br>
            <a:r>
              <a:rPr lang="hu-HU" sz="3600" dirty="0">
                <a:latin typeface="Segoe UI Light" panose="020B0502040204020203" pitchFamily="34" charset="0"/>
              </a:rPr>
              <a:t>a barátaitokkal? </a:t>
            </a:r>
          </a:p>
        </p:txBody>
      </p:sp>
      <p:sp>
        <p:nvSpPr>
          <p:cNvPr id="3" name="Title 2" hidden="1"/>
          <p:cNvSpPr>
            <a:spLocks noGrp="1"/>
          </p:cNvSpPr>
          <p:nvPr>
            <p:ph type="ctrTitle"/>
          </p:nvPr>
        </p:nvSpPr>
        <p:spPr/>
        <p:txBody>
          <a:bodyPr/>
          <a:lstStyle/>
          <a:p>
            <a:r>
              <a:rPr lang="hu-HU"/>
              <a:t>Mi az, amit nagyon szerettek csinálni?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hu-HU"/>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sillagszóró&#10;" title="Csillagszóró"/>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A narancssárgával kiemelt „segíthet életre kelteni” szöveg kihangsúlyozza a dia üzenetét&#10;" title="A narancssárgával kiemelt „segíthet életre kelteni” szöveg kihangsúlyozza a dia üzenetét"/>
          <p:cNvGrpSpPr/>
          <p:nvPr/>
        </p:nvGrpSpPr>
        <p:grpSpPr>
          <a:xfrm>
            <a:off x="731635" y="2704888"/>
            <a:ext cx="3530528" cy="1370515"/>
            <a:chOff x="642426" y="3103196"/>
            <a:chExt cx="2792151" cy="1370515"/>
          </a:xfrm>
        </p:grpSpPr>
        <p:sp>
          <p:nvSpPr>
            <p:cNvPr id="4" name="TextBox 3" hidden="1"/>
            <p:cNvSpPr txBox="1"/>
            <p:nvPr/>
          </p:nvSpPr>
          <p:spPr>
            <a:xfrm>
              <a:off x="642426" y="3103196"/>
              <a:ext cx="2134229"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792151"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hidden="1"/>
            <p:cNvSpPr txBox="1"/>
            <p:nvPr/>
          </p:nvSpPr>
          <p:spPr>
            <a:xfrm>
              <a:off x="642426" y="4165293"/>
              <a:ext cx="104141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925588"/>
            <a:ext cx="3975231" cy="2308324"/>
          </a:xfrm>
          <a:prstGeom prst="rect">
            <a:avLst/>
          </a:prstGeom>
        </p:spPr>
        <p:txBody>
          <a:bodyPr wrap="square" anchor="ctr" anchorCtr="0">
            <a:spAutoFit/>
          </a:bodyPr>
          <a:lstStyle/>
          <a:p>
            <a:r>
              <a:rPr lang="hu-HU" sz="3600" dirty="0">
                <a:solidFill>
                  <a:schemeClr val="bg1"/>
                </a:solidFill>
                <a:latin typeface="Segoe UI Light" panose="020B0502040204020203" pitchFamily="34" charset="0"/>
              </a:rPr>
              <a:t>Bármi legyen is az érdeklődési köröd, a kódolás segíthet életre kelteni. </a:t>
            </a:r>
          </a:p>
        </p:txBody>
      </p:sp>
      <p:sp>
        <p:nvSpPr>
          <p:cNvPr id="12" name="Title 11" hidden="1"/>
          <p:cNvSpPr>
            <a:spLocks noGrp="1"/>
          </p:cNvSpPr>
          <p:nvPr>
            <p:ph type="ctrTitle"/>
          </p:nvPr>
        </p:nvSpPr>
        <p:spPr/>
        <p:txBody>
          <a:bodyPr/>
          <a:lstStyle/>
          <a:p>
            <a:r>
              <a:rPr lang="hu-HU"/>
              <a:t>Keltsd életre azt, ami érdekel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hu-HU"/>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atal nő egy fényképezőgéppel fényképez&#10;" title="Fiatal nő egy fényképezőgéppel fényképez"/>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TextBox 11">
            <a:extLst>
              <a:ext uri="{FF2B5EF4-FFF2-40B4-BE49-F238E27FC236}">
                <a16:creationId xmlns:a16="http://schemas.microsoft.com/office/drawing/2014/main" id="{6B167FFD-8971-4974-B12F-B823B42BB29E}"/>
              </a:ext>
            </a:extLst>
          </p:cNvPr>
          <p:cNvSpPr txBox="1"/>
          <p:nvPr/>
        </p:nvSpPr>
        <p:spPr>
          <a:xfrm>
            <a:off x="669925" y="4418774"/>
            <a:ext cx="229243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nvGrpSpPr>
          <p:cNvPr id="4" name="Group 3" descr="A narancssárgával kiemelt „felhasználni a tanultakat az általatok kedvelt tevékenységi területeken” kihangsúlyozza a dia üzenetét&#10;" title="A narancssárgával kiemelt „felhasználni a tanultakat az általatok kedvelt tevékenységi területeken” kihangsúlyozza a dia üzenetét"/>
          <p:cNvGrpSpPr/>
          <p:nvPr/>
        </p:nvGrpSpPr>
        <p:grpSpPr>
          <a:xfrm>
            <a:off x="669924" y="2778585"/>
            <a:ext cx="5662864" cy="1391854"/>
            <a:chOff x="669924" y="3397250"/>
            <a:chExt cx="4442050" cy="1391854"/>
          </a:xfrm>
        </p:grpSpPr>
        <p:sp>
          <p:nvSpPr>
            <p:cNvPr id="7" name="TextBox 6"/>
            <p:cNvSpPr txBox="1"/>
            <p:nvPr/>
          </p:nvSpPr>
          <p:spPr>
            <a:xfrm>
              <a:off x="669925" y="3397250"/>
              <a:ext cx="4442049"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47286"/>
              <a:ext cx="360622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80686"/>
              <a:ext cx="3161630"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hu-HU"/>
              <a:t>Használjátok fel a tanultakat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hu-HU"/>
          </a:p>
        </p:txBody>
      </p:sp>
      <p:sp>
        <p:nvSpPr>
          <p:cNvPr id="19" name="Rectangle 18">
            <a:extLst>
              <a:ext uri="{FF2B5EF4-FFF2-40B4-BE49-F238E27FC236}">
                <a16:creationId xmlns:a16="http://schemas.microsoft.com/office/drawing/2014/main" id="{3DA4433F-6F51-48C2-9CB7-9FA50740CB13}"/>
              </a:ext>
            </a:extLst>
          </p:cNvPr>
          <p:cNvSpPr/>
          <p:nvPr/>
        </p:nvSpPr>
        <p:spPr>
          <a:xfrm>
            <a:off x="609600" y="878849"/>
            <a:ext cx="6085924" cy="3970318"/>
          </a:xfrm>
          <a:prstGeom prst="rect">
            <a:avLst/>
          </a:prstGeom>
        </p:spPr>
        <p:txBody>
          <a:bodyPr wrap="square" anchor="ctr" anchorCtr="0">
            <a:spAutoFit/>
          </a:bodyPr>
          <a:lstStyle/>
          <a:p>
            <a:r>
              <a:rPr lang="hu-HU" sz="3600" dirty="0">
                <a:solidFill>
                  <a:schemeClr val="bg1"/>
                </a:solidFill>
                <a:latin typeface="Segoe UI Light" panose="020B0502040204020203" pitchFamily="34" charset="0"/>
              </a:rPr>
              <a:t>Miközben a Minecraft Hour </a:t>
            </a:r>
          </a:p>
          <a:p>
            <a:r>
              <a:rPr lang="hu-HU" sz="3600" dirty="0">
                <a:solidFill>
                  <a:schemeClr val="bg1"/>
                </a:solidFill>
                <a:latin typeface="Segoe UI Light" panose="020B0502040204020203" pitchFamily="34" charset="0"/>
              </a:rPr>
              <a:t>of Code™-ot csináljátok,</a:t>
            </a:r>
          </a:p>
          <a:p>
            <a:r>
              <a:rPr lang="hu-HU" sz="3600" dirty="0">
                <a:solidFill>
                  <a:schemeClr val="bg1"/>
                </a:solidFill>
                <a:latin typeface="Segoe UI Light" panose="020B0502040204020203" pitchFamily="34" charset="0"/>
              </a:rPr>
              <a:t>gondolkozzatok el rajta, hogyan tudnátok felhasználni a tanultakat az általatok kedvelt tevékenységi területeken.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dám diákok lelkendeznek – 17296178822_cbb6afac3f_b (1).jpg" title="Vidám diákok lelkendeznek"/>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hu-HU" sz="3600" dirty="0">
                <a:solidFill>
                  <a:schemeClr val="bg1"/>
                </a:solidFill>
                <a:latin typeface="Segoe UI Light" panose="020B0502040204020203" pitchFamily="34" charset="0"/>
              </a:rPr>
              <a:t>Minecraft</a:t>
            </a:r>
          </a:p>
          <a:p>
            <a:r>
              <a:rPr lang="hu-HU" sz="3600" dirty="0">
                <a:solidFill>
                  <a:schemeClr val="bg1"/>
                </a:solidFill>
                <a:latin typeface="Segoe UI Light" panose="020B0502040204020203" pitchFamily="34" charset="0"/>
              </a:rPr>
              <a:t>Hour of Code™</a:t>
            </a:r>
            <a:r>
              <a:rPr lang="hu-HU" dirty="0"/>
              <a:t> </a:t>
            </a:r>
          </a:p>
          <a:p>
            <a:r>
              <a:rPr lang="hu-HU" sz="3600" dirty="0">
                <a:solidFill>
                  <a:schemeClr val="bg1"/>
                </a:solidFill>
                <a:latin typeface="Segoe UI Light" panose="020B0502040204020203" pitchFamily="34" charset="0"/>
              </a:rPr>
              <a:t>hogyan működik!</a:t>
            </a:r>
          </a:p>
        </p:txBody>
      </p:sp>
      <p:sp>
        <p:nvSpPr>
          <p:cNvPr id="7" name="Title 6" hidden="1"/>
          <p:cNvSpPr>
            <a:spLocks noGrp="1"/>
          </p:cNvSpPr>
          <p:nvPr>
            <p:ph type="ctrTitle"/>
          </p:nvPr>
        </p:nvSpPr>
        <p:spPr/>
        <p:txBody>
          <a:bodyPr/>
          <a:lstStyle/>
          <a:p>
            <a:r>
              <a:rPr lang="hu-HU"/>
              <a:t>Hogyan működik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hu-HU"/>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190277" cy="1200329"/>
          </a:xfrm>
          <a:prstGeom prst="rect">
            <a:avLst/>
          </a:prstGeom>
        </p:spPr>
        <p:txBody>
          <a:bodyPr wrap="square">
            <a:spAutoFit/>
          </a:bodyPr>
          <a:lstStyle/>
          <a:p>
            <a:r>
              <a:rPr lang="hu-HU" sz="3600" dirty="0">
                <a:solidFill>
                  <a:schemeClr val="bg1"/>
                </a:solidFill>
                <a:latin typeface="Segoe UI Light" panose="020B0502040204020203" pitchFamily="34" charset="0"/>
              </a:rPr>
              <a:t>Minecraft Hour of Code™: </a:t>
            </a:r>
          </a:p>
          <a:p>
            <a:r>
              <a:rPr lang="hu-HU"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hu-HU"/>
              <a:t>Hogyan működik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hu-HU"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hu-HU" sz="3600">
                <a:solidFill>
                  <a:schemeClr val="bg1"/>
                </a:solidFill>
                <a:latin typeface="Segoe UI Light" panose="020B0502040204020203" pitchFamily="34" charset="0"/>
              </a:rPr>
              <a:t>Mielőtt hozzákezdenénk, beszéljünk a kódolásról!</a:t>
            </a:r>
            <a:endParaRPr lang="hu-HU"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hu-HU"/>
              <a:t>Beszéljünk a kódolásról!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hu-HU"/>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80608"/>
            <a:ext cx="9144000" cy="507831"/>
          </a:xfrm>
          <a:prstGeom prst="rect">
            <a:avLst/>
          </a:prstGeom>
        </p:spPr>
        <p:txBody>
          <a:bodyPr wrap="square">
            <a:spAutoFit/>
          </a:bodyPr>
          <a:lstStyle/>
          <a:p>
            <a:pPr algn="ctr"/>
            <a:r>
              <a:rPr lang="hu-HU" sz="2700" dirty="0">
                <a:latin typeface="Segoe UI Light" panose="020B0502040204020203" pitchFamily="34" charset="0"/>
              </a:rPr>
              <a:t>Az oktatóprogram megkeresése a Code.org/Minecraft oldalon</a:t>
            </a:r>
          </a:p>
        </p:txBody>
      </p:sp>
      <p:sp>
        <p:nvSpPr>
          <p:cNvPr id="6" name="Title 5" hidden="1"/>
          <p:cNvSpPr>
            <a:spLocks noGrp="1"/>
          </p:cNvSpPr>
          <p:nvPr>
            <p:ph type="ctrTitle"/>
          </p:nvPr>
        </p:nvSpPr>
        <p:spPr/>
        <p:txBody>
          <a:bodyPr/>
          <a:lstStyle/>
          <a:p>
            <a:r>
              <a:rPr lang="hu-HU"/>
              <a:t>Oktatóprogram keresése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hu-HU"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hu-HU" sz="3600">
                <a:solidFill>
                  <a:schemeClr val="bg1"/>
                </a:solidFill>
                <a:latin typeface="Segoe UI Light" panose="020B0502040204020203" pitchFamily="34" charset="0"/>
              </a:rPr>
              <a:t>Befejezés</a:t>
            </a:r>
          </a:p>
        </p:txBody>
      </p:sp>
      <p:sp>
        <p:nvSpPr>
          <p:cNvPr id="4" name="Title 3" hidden="1"/>
          <p:cNvSpPr>
            <a:spLocks noGrp="1"/>
          </p:cNvSpPr>
          <p:nvPr>
            <p:ph type="ctrTitle"/>
          </p:nvPr>
        </p:nvSpPr>
        <p:spPr/>
        <p:txBody>
          <a:bodyPr/>
          <a:lstStyle/>
          <a:p>
            <a:r>
              <a:rPr lang="hu-HU"/>
              <a:t>Befejezés</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hu-HU"/>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Kérdés</a:t>
            </a:r>
          </a:p>
        </p:txBody>
      </p:sp>
      <p:sp>
        <p:nvSpPr>
          <p:cNvPr id="15" name="Rectangle 14"/>
          <p:cNvSpPr/>
          <p:nvPr/>
        </p:nvSpPr>
        <p:spPr>
          <a:xfrm>
            <a:off x="4800601" y="1708730"/>
            <a:ext cx="3657599" cy="2308324"/>
          </a:xfrm>
          <a:prstGeom prst="rect">
            <a:avLst/>
          </a:prstGeom>
        </p:spPr>
        <p:txBody>
          <a:bodyPr wrap="square">
            <a:spAutoFit/>
          </a:bodyPr>
          <a:lstStyle/>
          <a:p>
            <a:r>
              <a:rPr lang="hu-HU" sz="3600" dirty="0">
                <a:latin typeface="Segoe UI Light" panose="020B0502040204020203" pitchFamily="34" charset="0"/>
              </a:rPr>
              <a:t>Most mire gondoltok, ha meghalljátok a „kódolás” szót? </a:t>
            </a:r>
          </a:p>
        </p:txBody>
      </p:sp>
      <p:sp>
        <p:nvSpPr>
          <p:cNvPr id="4" name="Title 3" hidden="1"/>
          <p:cNvSpPr>
            <a:spLocks noGrp="1"/>
          </p:cNvSpPr>
          <p:nvPr>
            <p:ph type="ctrTitle"/>
          </p:nvPr>
        </p:nvSpPr>
        <p:spPr/>
        <p:txBody>
          <a:bodyPr/>
          <a:lstStyle/>
          <a:p>
            <a:r>
              <a:rPr lang="hu-HU"/>
              <a:t>Most mit gondoltok a kódolásról?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hu-HU"/>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Kérdés</a:t>
            </a:r>
          </a:p>
        </p:txBody>
      </p:sp>
      <p:sp>
        <p:nvSpPr>
          <p:cNvPr id="15" name="Rectangle 14"/>
          <p:cNvSpPr/>
          <p:nvPr/>
        </p:nvSpPr>
        <p:spPr>
          <a:xfrm>
            <a:off x="4810959" y="326878"/>
            <a:ext cx="4151672" cy="3231654"/>
          </a:xfrm>
          <a:prstGeom prst="rect">
            <a:avLst/>
          </a:prstGeom>
        </p:spPr>
        <p:txBody>
          <a:bodyPr wrap="square">
            <a:spAutoFit/>
          </a:bodyPr>
          <a:lstStyle/>
          <a:p>
            <a:r>
              <a:rPr lang="hu-HU" sz="3600" dirty="0">
                <a:latin typeface="Segoe UI Light" panose="020B0502040204020203" pitchFamily="34" charset="0"/>
              </a:rPr>
              <a:t>Mi az a szórakoztató dolog, amit létre szeretnétek hozni </a:t>
            </a:r>
            <a:br>
              <a:rPr lang="en-US" sz="3600" dirty="0">
                <a:latin typeface="Segoe UI Light" panose="020B0502040204020203" pitchFamily="34" charset="0"/>
              </a:rPr>
            </a:br>
            <a:r>
              <a:rPr lang="hu-HU" sz="3600" dirty="0">
                <a:latin typeface="Segoe UI Light" panose="020B0502040204020203" pitchFamily="34" charset="0"/>
              </a:rPr>
              <a:t>a barátaitokkal? </a:t>
            </a:r>
            <a:endParaRPr lang="en-US" sz="3600" dirty="0">
              <a:latin typeface="Segoe UI Light" panose="020B0502040204020203" pitchFamily="34" charset="0"/>
            </a:endParaRPr>
          </a:p>
          <a:p>
            <a:endParaRPr lang="en-US" sz="2400" dirty="0">
              <a:latin typeface="Segoe UI Light" panose="020B0502040204020203" pitchFamily="34" charset="0"/>
            </a:endParaRPr>
          </a:p>
          <a:p>
            <a:r>
              <a:rPr lang="hu-HU" sz="1800" dirty="0">
                <a:latin typeface="Segoe UI Light" panose="020B0502040204020203" pitchFamily="34" charset="0"/>
              </a:rPr>
              <a:t>Lehet játék, webhely, program, alkalmazás – legyetek kreatívok! </a:t>
            </a:r>
          </a:p>
        </p:txBody>
      </p:sp>
      <p:sp>
        <p:nvSpPr>
          <p:cNvPr id="4" name="Title 3" hidden="1"/>
          <p:cNvSpPr>
            <a:spLocks noGrp="1"/>
          </p:cNvSpPr>
          <p:nvPr>
            <p:ph type="ctrTitle"/>
          </p:nvPr>
        </p:nvSpPr>
        <p:spPr/>
        <p:txBody>
          <a:bodyPr/>
          <a:lstStyle/>
          <a:p>
            <a:r>
              <a:rPr lang="hu-HU"/>
              <a:t>Mit szeretnétek létrehozni vagy módosítani?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hu-HU"/>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hu-HU" sz="3600" dirty="0">
                <a:solidFill>
                  <a:prstClr val="white"/>
                </a:solidFill>
                <a:latin typeface="Segoe UI Light" panose="020B0502040204020203" pitchFamily="34" charset="0"/>
              </a:rPr>
              <a:t>És most mit lehetne még tanulni? </a:t>
            </a:r>
          </a:p>
          <a:p>
            <a:pPr lvl="0"/>
            <a:r>
              <a:rPr lang="hu-HU" sz="3600" dirty="0">
                <a:solidFill>
                  <a:prstClr val="white"/>
                </a:solidFill>
                <a:latin typeface="Segoe UI Light" panose="020B0502040204020203" pitchFamily="34" charset="0"/>
              </a:rPr>
              <a:t>Nem kell ennek itt véget érnie! </a:t>
            </a:r>
          </a:p>
          <a:p>
            <a:pPr lvl="0"/>
            <a:r>
              <a:rPr lang="hu-HU"/>
              <a:t> </a:t>
            </a:r>
          </a:p>
          <a:p>
            <a:pPr lvl="0"/>
            <a:r>
              <a:rPr lang="hu-HU" sz="1800" dirty="0">
                <a:solidFill>
                  <a:prstClr val="white"/>
                </a:solidFill>
                <a:latin typeface="Segoe UI Light" panose="020B0502040204020203" pitchFamily="34" charset="0"/>
              </a:rPr>
              <a:t>Az alábbiakban lépésekbe szedve felsoroljuk, mit lehet tenni, hogy ünnepeljünk, továbbtanuljunk, és továbbszórakozzunk!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Segoe UI Light" panose="020B0502040204020203" pitchFamily="34" charset="0"/>
              </a:rPr>
              <a:t>1</a:t>
            </a:r>
          </a:p>
        </p:txBody>
      </p:sp>
      <p:sp>
        <p:nvSpPr>
          <p:cNvPr id="49" name="Rectangle 48"/>
          <p:cNvSpPr/>
          <p:nvPr/>
        </p:nvSpPr>
        <p:spPr>
          <a:xfrm>
            <a:off x="563532" y="3057342"/>
            <a:ext cx="2346939" cy="892552"/>
          </a:xfrm>
          <a:prstGeom prst="rect">
            <a:avLst/>
          </a:prstGeom>
        </p:spPr>
        <p:txBody>
          <a:bodyPr wrap="square">
            <a:spAutoFit/>
          </a:bodyPr>
          <a:lstStyle/>
          <a:p>
            <a:r>
              <a:rPr lang="hu-HU" sz="2600" dirty="0">
                <a:solidFill>
                  <a:schemeClr val="bg1"/>
                </a:solidFill>
                <a:latin typeface="Segoe UI Light" panose="020B0502040204020203" pitchFamily="34" charset="0"/>
              </a:rPr>
              <a:t>Kérjétek ki az okleveleteket!</a:t>
            </a:r>
          </a:p>
        </p:txBody>
      </p:sp>
      <p:sp>
        <p:nvSpPr>
          <p:cNvPr id="57" name="TextBox 56"/>
          <p:cNvSpPr txBox="1"/>
          <p:nvPr/>
        </p:nvSpPr>
        <p:spPr>
          <a:xfrm>
            <a:off x="571489" y="3973951"/>
            <a:ext cx="2206625" cy="1400383"/>
          </a:xfrm>
          <a:prstGeom prst="rect">
            <a:avLst/>
          </a:prstGeom>
          <a:noFill/>
        </p:spPr>
        <p:txBody>
          <a:bodyPr wrap="square" rtlCol="0">
            <a:spAutoFit/>
          </a:bodyPr>
          <a:lstStyle/>
          <a:p>
            <a:r>
              <a:rPr lang="hu-HU" sz="1700" dirty="0">
                <a:solidFill>
                  <a:schemeClr val="bg1"/>
                </a:solidFill>
                <a:latin typeface="Segoe UI Light" panose="020B0502040204020203" pitchFamily="34" charset="0"/>
              </a:rPr>
              <a:t>Gratulálunk! Megcsináltátok! Okleveleteket megtaláljátok az oktatóprogram végén.</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Segoe UI Light" panose="020B0502040204020203" pitchFamily="34" charset="0"/>
              </a:rPr>
              <a:t>2</a:t>
            </a:r>
          </a:p>
        </p:txBody>
      </p:sp>
      <p:sp>
        <p:nvSpPr>
          <p:cNvPr id="52" name="Rectangle 51" descr="&#10;"/>
          <p:cNvSpPr/>
          <p:nvPr/>
        </p:nvSpPr>
        <p:spPr>
          <a:xfrm>
            <a:off x="3055679" y="3057342"/>
            <a:ext cx="2295997" cy="892552"/>
          </a:xfrm>
          <a:prstGeom prst="rect">
            <a:avLst/>
          </a:prstGeom>
        </p:spPr>
        <p:txBody>
          <a:bodyPr wrap="square">
            <a:spAutoFit/>
          </a:bodyPr>
          <a:lstStyle/>
          <a:p>
            <a:r>
              <a:rPr lang="hu-HU" sz="2600" dirty="0">
                <a:solidFill>
                  <a:schemeClr val="bg1"/>
                </a:solidFill>
                <a:latin typeface="Segoe UI Light" panose="020B0502040204020203" pitchFamily="34" charset="0"/>
              </a:rPr>
              <a:t>Játsszatok többet!</a:t>
            </a:r>
          </a:p>
        </p:txBody>
      </p:sp>
      <p:sp>
        <p:nvSpPr>
          <p:cNvPr id="53" name="Rectangle 52" descr="&#10;"/>
          <p:cNvSpPr/>
          <p:nvPr/>
        </p:nvSpPr>
        <p:spPr>
          <a:xfrm>
            <a:off x="3051597" y="3979568"/>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u-HU" sz="1700" dirty="0">
                <a:solidFill>
                  <a:schemeClr val="bg1"/>
                </a:solidFill>
                <a:latin typeface="Segoe UI Light" panose="020B0502040204020203" pitchFamily="34" charset="0"/>
              </a:rPr>
              <a:t>Töltsétek fel a kódotokat a Minecraft: Education Edition programba, és nézzétek meg, hogy a kódotok hogyan kel életre az igazi játékban!</a:t>
            </a:r>
          </a:p>
        </p:txBody>
      </p:sp>
      <p:sp>
        <p:nvSpPr>
          <p:cNvPr id="45" name="Rectangle 44"/>
          <p:cNvSpPr/>
          <p:nvPr/>
        </p:nvSpPr>
        <p:spPr>
          <a:xfrm>
            <a:off x="614386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latin typeface="Segoe UI Light" panose="020B0502040204020203" pitchFamily="34" charset="0"/>
              </a:rPr>
              <a:t>3</a:t>
            </a:r>
          </a:p>
        </p:txBody>
      </p:sp>
      <p:sp>
        <p:nvSpPr>
          <p:cNvPr id="54" name="Rectangle 53" descr="&#10;"/>
          <p:cNvSpPr/>
          <p:nvPr/>
        </p:nvSpPr>
        <p:spPr>
          <a:xfrm>
            <a:off x="6045316" y="3057342"/>
            <a:ext cx="2295997" cy="892552"/>
          </a:xfrm>
          <a:prstGeom prst="rect">
            <a:avLst/>
          </a:prstGeom>
        </p:spPr>
        <p:txBody>
          <a:bodyPr wrap="square">
            <a:spAutoFit/>
          </a:bodyPr>
          <a:lstStyle/>
          <a:p>
            <a:r>
              <a:rPr lang="hu-HU" sz="2600" dirty="0">
                <a:solidFill>
                  <a:schemeClr val="bg1"/>
                </a:solidFill>
                <a:latin typeface="Segoe UI Light" panose="020B0502040204020203" pitchFamily="34" charset="0"/>
              </a:rPr>
              <a:t>Tanuljatok többet!</a:t>
            </a:r>
          </a:p>
        </p:txBody>
      </p:sp>
      <p:sp>
        <p:nvSpPr>
          <p:cNvPr id="55" name="Rectangle 54" descr="&#10;"/>
          <p:cNvSpPr/>
          <p:nvPr/>
        </p:nvSpPr>
        <p:spPr>
          <a:xfrm>
            <a:off x="6048846" y="3973951"/>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hu-HU" sz="1700" dirty="0">
                <a:solidFill>
                  <a:schemeClr val="bg1"/>
                </a:solidFill>
                <a:latin typeface="Segoe UI Light" panose="020B0502040204020203" pitchFamily="34" charset="0"/>
              </a:rPr>
              <a:t>Fedezzetek fel további forrásokat itt: Microsoft.com/</a:t>
            </a:r>
          </a:p>
          <a:p>
            <a:r>
              <a:rPr lang="hu-HU" sz="1700" dirty="0">
                <a:solidFill>
                  <a:schemeClr val="bg1"/>
                </a:solidFill>
                <a:latin typeface="Segoe UI Light" panose="020B0502040204020203" pitchFamily="34" charset="0"/>
              </a:rPr>
              <a:t>digitalskills</a:t>
            </a:r>
            <a:endParaRPr lang="hu-HU" sz="17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hu-HU"/>
              <a:t>További lépések</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hu-HU"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úk és lányok csoportja néz fel egy közös munkára használt laptop előtt ülve, és belemosolyognak a kamerába&#10;" title="Fiúk és lányok csoportja néz fel egy közös munkára használt laptop előtt ülve, és belemosolyognak a kameráb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Köszönjük, hogy csatlakoztatok&#10;az Hour of Code™-hoz!&#10;"/>
          <p:cNvSpPr/>
          <p:nvPr/>
        </p:nvSpPr>
        <p:spPr>
          <a:xfrm>
            <a:off x="437177" y="2244267"/>
            <a:ext cx="7322866" cy="1200329"/>
          </a:xfrm>
          <a:prstGeom prst="rect">
            <a:avLst/>
          </a:prstGeom>
        </p:spPr>
        <p:txBody>
          <a:bodyPr wrap="square">
            <a:spAutoFit/>
          </a:bodyPr>
          <a:lstStyle/>
          <a:p>
            <a:r>
              <a:rPr lang="hu-HU" sz="3600" dirty="0">
                <a:solidFill>
                  <a:schemeClr val="bg1"/>
                </a:solidFill>
                <a:latin typeface="Segoe UI Light" panose="020B0502040204020203" pitchFamily="34" charset="0"/>
              </a:rPr>
              <a:t>Köszönjük, hogy csatlakoztatok</a:t>
            </a:r>
          </a:p>
          <a:p>
            <a:r>
              <a:rPr lang="hu-HU" sz="3600" dirty="0">
                <a:solidFill>
                  <a:schemeClr val="bg1"/>
                </a:solidFill>
                <a:latin typeface="Segoe UI Light" panose="020B0502040204020203" pitchFamily="34" charset="0"/>
              </a:rPr>
              <a:t>a Minecraft Hour of Code™-hoz!</a:t>
            </a:r>
          </a:p>
        </p:txBody>
      </p:sp>
      <p:sp>
        <p:nvSpPr>
          <p:cNvPr id="5" name="Title 4" hidden="1"/>
          <p:cNvSpPr>
            <a:spLocks noGrp="1"/>
          </p:cNvSpPr>
          <p:nvPr>
            <p:ph type="ctrTitle"/>
          </p:nvPr>
        </p:nvSpPr>
        <p:spPr/>
        <p:txBody>
          <a:bodyPr/>
          <a:lstStyle/>
          <a:p>
            <a:r>
              <a:rPr lang="hu-HU"/>
              <a:t>Köszönjük, hogy csatlakoztatok!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hu-HU"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600" b="0" i="0" u="none" strike="noStrike" kern="1200" cap="none" spc="0" normalizeH="0" baseline="0" noProof="0" dirty="0">
                <a:ln>
                  <a:noFill/>
                </a:ln>
                <a:solidFill>
                  <a:schemeClr val="bg1"/>
                </a:solidFill>
                <a:effectLst/>
                <a:uLnTx/>
                <a:uFillTx/>
                <a:latin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u-HU"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600" b="0" i="0" u="none" strike="noStrike" kern="1200" cap="none" spc="0" normalizeH="0" baseline="0" noProof="0" dirty="0">
                <a:ln>
                  <a:noFill/>
                </a:ln>
                <a:solidFill>
                  <a:schemeClr val="bg1"/>
                </a:solidFill>
                <a:effectLst/>
                <a:uLnTx/>
                <a:uFillTx/>
                <a:latin typeface="Calibri"/>
              </a:rPr>
              <a:t>© Code.org, 2017. A Code.org®, a CODE logó és az Hour of Code® a Code.org védjegyei</a:t>
            </a:r>
            <a:endParaRPr kumimoji="0" lang="hu-HU"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600" b="0" i="0" u="none" strike="noStrike" kern="1200" cap="none" spc="0" normalizeH="0" baseline="0" noProof="0" dirty="0">
                <a:ln>
                  <a:noFill/>
                </a:ln>
                <a:solidFill>
                  <a:schemeClr val="bg1"/>
                </a:solidFill>
                <a:effectLst/>
                <a:uLnTx/>
                <a:uFillTx/>
                <a:latin typeface="Calibri"/>
              </a:rPr>
              <a:t>Mojang © 2017. A „Minecraft” a Mojang AB védjegye</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hu-HU" sz="1600" b="0" i="0" u="none" strike="noStrike" kern="1200" cap="none" spc="0" normalizeH="0" baseline="0" noProof="0" dirty="0">
                <a:ln>
                  <a:noFill/>
                </a:ln>
                <a:solidFill>
                  <a:schemeClr val="bg1"/>
                </a:solidFill>
                <a:effectLst/>
                <a:uLnTx/>
                <a:uFillTx/>
                <a:latin typeface="Calibri"/>
              </a:rPr>
              <a:t>© 2017 Microsoft Corporation. Minden jog fenntartva.</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hu-HU"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hu-HU" dirty="0"/>
              <a:t>Üdvözöl titeket az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hu-HU"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Kérdés</a:t>
            </a:r>
          </a:p>
        </p:txBody>
      </p:sp>
      <p:sp>
        <p:nvSpPr>
          <p:cNvPr id="15" name="Rectangle 14"/>
          <p:cNvSpPr/>
          <p:nvPr/>
        </p:nvSpPr>
        <p:spPr>
          <a:xfrm>
            <a:off x="4975226" y="1321069"/>
            <a:ext cx="3657599" cy="2801408"/>
          </a:xfrm>
          <a:prstGeom prst="rect">
            <a:avLst/>
          </a:prstGeom>
        </p:spPr>
        <p:txBody>
          <a:bodyPr wrap="square">
            <a:spAutoFit/>
          </a:bodyPr>
          <a:lstStyle/>
          <a:p>
            <a:r>
              <a:rPr lang="hu-HU" sz="3600" dirty="0">
                <a:latin typeface="Segoe UI Light" panose="020B0502040204020203" pitchFamily="34" charset="0"/>
              </a:rPr>
              <a:t>Mire gondoltok,</a:t>
            </a:r>
          </a:p>
          <a:p>
            <a:r>
              <a:rPr lang="hu-HU" sz="3600" dirty="0">
                <a:latin typeface="Segoe UI Light" panose="020B0502040204020203" pitchFamily="34" charset="0"/>
              </a:rPr>
              <a:t>ha meghalljátok </a:t>
            </a:r>
            <a:br>
              <a:rPr lang="en-US" sz="3600" dirty="0">
                <a:latin typeface="Segoe UI Light" panose="020B0502040204020203" pitchFamily="34" charset="0"/>
              </a:rPr>
            </a:br>
            <a:r>
              <a:rPr lang="hu-HU" sz="3600" dirty="0">
                <a:latin typeface="Segoe UI Light" panose="020B0502040204020203" pitchFamily="34" charset="0"/>
              </a:rPr>
              <a:t>a „kódolás” szót?</a:t>
            </a:r>
          </a:p>
          <a:p>
            <a:r>
              <a:rPr lang="hu-HU" dirty="0"/>
              <a:t> </a:t>
            </a:r>
          </a:p>
          <a:p>
            <a:r>
              <a:rPr lang="hu-HU" sz="1800" dirty="0">
                <a:latin typeface="Segoe UI Light" panose="020B0502040204020203" pitchFamily="34" charset="0"/>
              </a:rPr>
              <a:t>Mondjátok el két perc alatt a barátaitoknak, majd az egész csoportnak! </a:t>
            </a:r>
            <a:endParaRPr lang="hu-HU"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hu-HU"/>
              <a:t>Mit tudtok a „kódolás”-ról?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hu-HU"/>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hu-HU" dirty="0"/>
              <a:t>Hour of Code™ videó a Code.org-tól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hu-HU"/>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4" y="-8478"/>
            <a:ext cx="9116501" cy="5715000"/>
          </a:xfrm>
          <a:prstGeom prst="rect">
            <a:avLst/>
          </a:prstGeom>
        </p:spPr>
      </p:pic>
      <p:sp>
        <p:nvSpPr>
          <p:cNvPr id="6" name="Title 5" hidden="1"/>
          <p:cNvSpPr>
            <a:spLocks noGrp="1"/>
          </p:cNvSpPr>
          <p:nvPr>
            <p:ph type="ctrTitle"/>
          </p:nvPr>
        </p:nvSpPr>
        <p:spPr/>
        <p:txBody>
          <a:bodyPr/>
          <a:lstStyle/>
          <a:p>
            <a:r>
              <a:rPr lang="hu-HU"/>
              <a:t>Nem ilyen.</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hu-HU"/>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Nem ilyen.</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izenéves fiúk és lányok csoportja néz fel egy közös munkára használt laptop előtt ülve, és belemosolyognak a kamerába&#10;" title="Tizenéves fiúk és lányok csoportja néz fel egy közös munkára használt laptop előtt ülve, és belemosolyognak a kameráb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hu-HU" sz="3600" dirty="0">
                <a:solidFill>
                  <a:schemeClr val="bg1"/>
                </a:solidFill>
                <a:latin typeface="Segoe UI Light" panose="020B0502040204020203" pitchFamily="34" charset="0"/>
              </a:rPr>
              <a:t>Talán ilyen.</a:t>
            </a:r>
          </a:p>
        </p:txBody>
      </p:sp>
      <p:sp>
        <p:nvSpPr>
          <p:cNvPr id="6" name="Title 5" hidden="1"/>
          <p:cNvSpPr>
            <a:spLocks noGrp="1"/>
          </p:cNvSpPr>
          <p:nvPr>
            <p:ph type="ctrTitle"/>
          </p:nvPr>
        </p:nvSpPr>
        <p:spPr/>
        <p:txBody>
          <a:bodyPr/>
          <a:lstStyle/>
          <a:p>
            <a:r>
              <a:rPr lang="hu-HU"/>
              <a:t>Ilyen sem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hu-HU"/>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Ilyen.</a:t>
            </a:r>
          </a:p>
        </p:txBody>
      </p:sp>
      <p:sp>
        <p:nvSpPr>
          <p:cNvPr id="3" name="Title 2" hidden="1"/>
          <p:cNvSpPr>
            <a:spLocks noGrp="1"/>
          </p:cNvSpPr>
          <p:nvPr>
            <p:ph type="ctrTitle"/>
          </p:nvPr>
        </p:nvSpPr>
        <p:spPr/>
        <p:txBody>
          <a:bodyPr/>
          <a:lstStyle/>
          <a:p>
            <a:r>
              <a:rPr lang="hu-HU"/>
              <a:t>Ilyen!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hu-HU"/>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hu-HU" sz="3600">
                <a:solidFill>
                  <a:schemeClr val="bg1"/>
                </a:solidFill>
                <a:latin typeface="Segoe UI Light" panose="020B0502040204020203" pitchFamily="34" charset="0"/>
              </a:rPr>
              <a:t>CsVV…</a:t>
            </a:r>
          </a:p>
        </p:txBody>
      </p:sp>
      <p:sp>
        <p:nvSpPr>
          <p:cNvPr id="5" name="Title 4" hidden="1"/>
          <p:cNvSpPr>
            <a:spLocks noGrp="1"/>
          </p:cNvSpPr>
          <p:nvPr>
            <p:ph type="ctrTitle"/>
          </p:nvPr>
        </p:nvSpPr>
        <p:spPr/>
        <p:txBody>
          <a:bodyPr/>
          <a:lstStyle/>
          <a:p>
            <a:r>
              <a:rPr lang="hu-HU"/>
              <a:t>Csak vicc volt!</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hu-HU"/>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gy fiú és egy lány mobileszközöket használva együttműködik&#10;" title="Egy fiú és egy lány mobileszközöket használva együttműködik"/>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hu-HU" sz="3600">
                <a:solidFill>
                  <a:schemeClr val="bg1"/>
                </a:solidFill>
                <a:latin typeface="Segoe UI Light" panose="020B0502040204020203" pitchFamily="34" charset="0"/>
              </a:rPr>
              <a:t>Ilyen.</a:t>
            </a:r>
          </a:p>
        </p:txBody>
      </p:sp>
      <p:sp>
        <p:nvSpPr>
          <p:cNvPr id="4" name="Title 3" hidden="1"/>
          <p:cNvSpPr>
            <a:spLocks noGrp="1"/>
          </p:cNvSpPr>
          <p:nvPr>
            <p:ph type="ctrTitle"/>
          </p:nvPr>
        </p:nvSpPr>
        <p:spPr/>
        <p:txBody>
          <a:bodyPr/>
          <a:lstStyle/>
          <a:p>
            <a:r>
              <a:rPr lang="hu-HU"/>
              <a:t>Valójában ilyen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hu-HU"/>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2682</Words>
  <Application>Microsoft Office PowerPoint</Application>
  <PresentationFormat>On-screen Show (16:10)</PresentationFormat>
  <Paragraphs>503</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Üdvözöl titeket az Hour of Code™! </vt:lpstr>
      <vt:lpstr>Beszéljünk a kódolásról! </vt:lpstr>
      <vt:lpstr>Mit tudtok a „kódolás”-ról? </vt:lpstr>
      <vt:lpstr>Hour of Code™ videó a Code.org-tól </vt:lpstr>
      <vt:lpstr>Nem ilyen.</vt:lpstr>
      <vt:lpstr>Ilyen sem </vt:lpstr>
      <vt:lpstr>Ilyen! </vt:lpstr>
      <vt:lpstr>Csak vicc volt!</vt:lpstr>
      <vt:lpstr>Valójában ilyen </vt:lpstr>
      <vt:lpstr>És ilyen </vt:lpstr>
      <vt:lpstr>A kódolás</vt:lpstr>
      <vt:lpstr>Problémamegoldás </vt:lpstr>
      <vt:lpstr>Kreativitás</vt:lpstr>
      <vt:lpstr>Együttműködés</vt:lpstr>
      <vt:lpstr>Mi az, amit nagyon szerettek csinálni? </vt:lpstr>
      <vt:lpstr>Keltsd életre azt, ami érdekel </vt:lpstr>
      <vt:lpstr>Használjátok fel a tanultakat </vt:lpstr>
      <vt:lpstr>Hogyan működik </vt:lpstr>
      <vt:lpstr>Hogyan működik </vt:lpstr>
      <vt:lpstr>Oktatóprogram keresése</vt:lpstr>
      <vt:lpstr>Befejezés</vt:lpstr>
      <vt:lpstr>Most mit gondoltok a kódolásról? </vt:lpstr>
      <vt:lpstr>Mit szeretnétek létrehozni vagy módosítani? </vt:lpstr>
      <vt:lpstr>További lépések</vt:lpstr>
      <vt:lpstr>Köszönjük, hogy csatlakoztatok! </vt:lpstr>
      <vt:lpstr>Üdvözöl titeket az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40</cp:revision>
  <dcterms:modified xsi:type="dcterms:W3CDTF">2017-11-02T07:38:54Z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